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5.xml" ContentType="application/vnd.openxmlformats-officedocument.presentationml.notesSlide+xml"/>
  <Override PartName="/ppt/media/image78.jpg" ContentType="image/png"/>
  <Override PartName="/ppt/tags/tag25.xml" ContentType="application/vnd.openxmlformats-officedocument.presentationml.tags+xml"/>
  <Override PartName="/ppt/notesSlides/notesSlide16.xml" ContentType="application/vnd.openxmlformats-officedocument.presentationml.notesSlide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9"/>
  </p:notesMasterIdLst>
  <p:handoutMasterIdLst>
    <p:handoutMasterId r:id="rId20"/>
  </p:handoutMasterIdLst>
  <p:sldIdLst>
    <p:sldId id="3313" r:id="rId3"/>
    <p:sldId id="330" r:id="rId4"/>
    <p:sldId id="3346" r:id="rId5"/>
    <p:sldId id="3350" r:id="rId6"/>
    <p:sldId id="3351" r:id="rId7"/>
    <p:sldId id="3349" r:id="rId8"/>
    <p:sldId id="3356" r:id="rId9"/>
    <p:sldId id="3344" r:id="rId10"/>
    <p:sldId id="3357" r:id="rId11"/>
    <p:sldId id="3353" r:id="rId12"/>
    <p:sldId id="3302" r:id="rId13"/>
    <p:sldId id="3355" r:id="rId14"/>
    <p:sldId id="3345" r:id="rId15"/>
    <p:sldId id="3352" r:id="rId16"/>
    <p:sldId id="3354" r:id="rId17"/>
    <p:sldId id="33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tma YALCIN" initials="FY" lastIdx="2" clrIdx="0">
    <p:extLst>
      <p:ext uri="{19B8F6BF-5375-455C-9EA6-DF929625EA0E}">
        <p15:presenceInfo xmlns:p15="http://schemas.microsoft.com/office/powerpoint/2012/main" userId="S::Fyalcin@abdiibrahim.com.tr::1c340a5e-6a38-4485-9d5b-b2e455ec96a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7C8C7D"/>
    <a:srgbClr val="650B1D"/>
    <a:srgbClr val="9316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57" autoAdjust="0"/>
    <p:restoredTop sz="94660"/>
  </p:normalViewPr>
  <p:slideViewPr>
    <p:cSldViewPr snapToGrid="0">
      <p:cViewPr varScale="1">
        <p:scale>
          <a:sx n="73" d="100"/>
          <a:sy n="73" d="100"/>
        </p:scale>
        <p:origin x="11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329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3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0039E65-E6FE-4024-A09F-A10CC0B8AE3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704F5E-F20C-480A-A896-A85AFA3852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4376DA-84ED-4343-8E77-9D73B142EACA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C9A6E0-5F25-4A28-9C6D-9222CF89C68C}"/>
              </a:ext>
            </a:extLst>
          </p:cNvPr>
          <p:cNvSpPr>
            <a:spLocks noGrp="1"/>
          </p:cNvSpPr>
          <p:nvPr>
            <p:ph type="ftr" sz="quarter" idx="2"/>
            <p:custDataLst>
              <p:tags r:id="rId2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50BA55-79F9-4080-AFFD-204A38C6AC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239D2-5BF2-4E8B-B6B6-0252DC875C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40097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2F504-84AA-41B2-91E3-E452F71A0049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  <p:custDataLst>
              <p:tags r:id="rId2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804790-D358-411D-A4A9-4C32AFD245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527779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9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6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Üst Bilgi Yer Tutucusu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>
          <a:xfrm>
            <a:off x="0" y="9442154"/>
            <a:ext cx="6808788" cy="49877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A784-B1E6-499C-9DE2-C38BD0891912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5338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4688" y="4767263"/>
            <a:ext cx="5394325" cy="3900487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Makine</a:t>
            </a:r>
            <a:r>
              <a:rPr lang="en-GB" dirty="0"/>
              <a:t> </a:t>
            </a:r>
            <a:r>
              <a:rPr lang="en-GB" dirty="0" err="1"/>
              <a:t>güvenlik</a:t>
            </a:r>
            <a:r>
              <a:rPr lang="en-GB" dirty="0"/>
              <a:t> </a:t>
            </a:r>
            <a:r>
              <a:rPr lang="en-GB" dirty="0" err="1"/>
              <a:t>noktalarında</a:t>
            </a:r>
            <a:r>
              <a:rPr lang="en-GB" dirty="0"/>
              <a:t> </a:t>
            </a:r>
            <a:r>
              <a:rPr lang="en-GB" dirty="0" err="1"/>
              <a:t>acil</a:t>
            </a:r>
            <a:r>
              <a:rPr lang="en-GB" dirty="0"/>
              <a:t> stop </a:t>
            </a:r>
            <a:r>
              <a:rPr lang="en-GB" dirty="0" err="1"/>
              <a:t>ların</a:t>
            </a:r>
            <a:r>
              <a:rPr lang="en-GB" dirty="0"/>
              <a:t> </a:t>
            </a:r>
            <a:r>
              <a:rPr lang="en-GB" dirty="0" err="1"/>
              <a:t>yerleri</a:t>
            </a:r>
            <a:r>
              <a:rPr lang="en-GB" dirty="0"/>
              <a:t>, </a:t>
            </a:r>
            <a:r>
              <a:rPr lang="en-GB" dirty="0" err="1"/>
              <a:t>enerji</a:t>
            </a:r>
            <a:r>
              <a:rPr lang="en-GB" dirty="0"/>
              <a:t> </a:t>
            </a:r>
            <a:r>
              <a:rPr lang="en-GB" dirty="0" err="1"/>
              <a:t>kesme</a:t>
            </a:r>
            <a:r>
              <a:rPr lang="en-GB" dirty="0"/>
              <a:t> </a:t>
            </a:r>
            <a:r>
              <a:rPr lang="en-GB" dirty="0" err="1"/>
              <a:t>açma</a:t>
            </a:r>
            <a:r>
              <a:rPr lang="en-GB" dirty="0"/>
              <a:t>, </a:t>
            </a:r>
            <a:r>
              <a:rPr lang="en-GB" dirty="0" err="1"/>
              <a:t>basınçlı</a:t>
            </a:r>
            <a:r>
              <a:rPr lang="en-GB" dirty="0"/>
              <a:t> </a:t>
            </a:r>
            <a:r>
              <a:rPr lang="en-GB" dirty="0" err="1"/>
              <a:t>hava</a:t>
            </a:r>
            <a:r>
              <a:rPr lang="en-GB" dirty="0"/>
              <a:t> </a:t>
            </a:r>
            <a:r>
              <a:rPr lang="en-GB" dirty="0" err="1"/>
              <a:t>kullanımları</a:t>
            </a:r>
            <a:r>
              <a:rPr lang="en-GB" dirty="0"/>
              <a:t> var.</a:t>
            </a:r>
          </a:p>
        </p:txBody>
      </p:sp>
    </p:spTree>
    <p:extLst>
      <p:ext uri="{BB962C8B-B14F-4D97-AF65-F5344CB8AC3E}">
        <p14:creationId xmlns:p14="http://schemas.microsoft.com/office/powerpoint/2010/main" val="989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4688" y="4767263"/>
            <a:ext cx="5394325" cy="3900487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72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Ürün</a:t>
            </a:r>
            <a:r>
              <a:rPr lang="en-US" dirty="0"/>
              <a:t> Güvenliği ve </a:t>
            </a:r>
            <a:r>
              <a:rPr lang="en-US" dirty="0" err="1"/>
              <a:t>mikrobiyal</a:t>
            </a:r>
            <a:r>
              <a:rPr lang="en-US" dirty="0"/>
              <a:t> </a:t>
            </a:r>
            <a:r>
              <a:rPr lang="en-US" dirty="0" err="1"/>
              <a:t>bozulmalara</a:t>
            </a:r>
            <a:r>
              <a:rPr lang="en-US" dirty="0"/>
              <a:t> </a:t>
            </a:r>
            <a:r>
              <a:rPr lang="en-US" dirty="0" err="1"/>
              <a:t>karşı</a:t>
            </a:r>
            <a:r>
              <a:rPr lang="en-US" dirty="0"/>
              <a:t> </a:t>
            </a:r>
            <a:r>
              <a:rPr lang="en-US" dirty="0" err="1"/>
              <a:t>üretim</a:t>
            </a:r>
            <a:r>
              <a:rPr lang="en-US" dirty="0"/>
              <a:t> </a:t>
            </a:r>
            <a:r>
              <a:rPr lang="en-US" dirty="0" err="1"/>
              <a:t>ekipmanları</a:t>
            </a:r>
            <a:r>
              <a:rPr lang="en-US" dirty="0"/>
              <a:t>, </a:t>
            </a:r>
            <a:r>
              <a:rPr lang="en-US" dirty="0" err="1"/>
              <a:t>bekletme</a:t>
            </a:r>
            <a:r>
              <a:rPr lang="en-US" dirty="0"/>
              <a:t> </a:t>
            </a:r>
            <a:r>
              <a:rPr lang="en-US" dirty="0" err="1"/>
              <a:t>tanklarında</a:t>
            </a:r>
            <a:r>
              <a:rPr lang="en-US" dirty="0"/>
              <a:t> </a:t>
            </a:r>
            <a:r>
              <a:rPr lang="en-US" dirty="0" err="1"/>
              <a:t>üzerine</a:t>
            </a:r>
            <a:r>
              <a:rPr lang="en-US" dirty="0"/>
              <a:t> </a:t>
            </a:r>
            <a:r>
              <a:rPr lang="en-US" dirty="0" err="1"/>
              <a:t>azot</a:t>
            </a:r>
            <a:r>
              <a:rPr lang="en-US" dirty="0"/>
              <a:t> </a:t>
            </a:r>
            <a:r>
              <a:rPr lang="en-US" dirty="0" err="1"/>
              <a:t>basılır</a:t>
            </a:r>
            <a:r>
              <a:rPr lang="en-US" dirty="0"/>
              <a:t>. Bu </a:t>
            </a:r>
            <a:r>
              <a:rPr lang="en-US" dirty="0" err="1"/>
              <a:t>odaların</a:t>
            </a:r>
            <a:r>
              <a:rPr lang="en-US" dirty="0"/>
              <a:t> </a:t>
            </a:r>
            <a:r>
              <a:rPr lang="en-US" dirty="0" err="1"/>
              <a:t>hepsinde</a:t>
            </a:r>
            <a:r>
              <a:rPr lang="en-US" dirty="0"/>
              <a:t> O2 </a:t>
            </a:r>
            <a:r>
              <a:rPr lang="en-US" dirty="0" err="1"/>
              <a:t>dedektörleri</a:t>
            </a:r>
            <a:r>
              <a:rPr lang="en-US" dirty="0"/>
              <a:t> </a:t>
            </a:r>
            <a:r>
              <a:rPr lang="en-US" dirty="0" err="1"/>
              <a:t>kullanırız</a:t>
            </a:r>
            <a:r>
              <a:rPr lang="en-US" dirty="0"/>
              <a:t>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04790-D358-411D-A4A9-4C32AFD245D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109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 </a:t>
            </a:r>
            <a:r>
              <a:rPr lang="en-US" dirty="0" err="1"/>
              <a:t>alanda</a:t>
            </a:r>
            <a:r>
              <a:rPr lang="en-US" dirty="0"/>
              <a:t> ve </a:t>
            </a:r>
            <a:r>
              <a:rPr lang="en-US" dirty="0" err="1"/>
              <a:t>odada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yarım</a:t>
            </a:r>
            <a:r>
              <a:rPr lang="en-US" dirty="0"/>
              <a:t> </a:t>
            </a:r>
            <a:r>
              <a:rPr lang="en-US" dirty="0" err="1"/>
              <a:t>litre</a:t>
            </a:r>
            <a:r>
              <a:rPr lang="en-US" dirty="0"/>
              <a:t> </a:t>
            </a:r>
            <a:r>
              <a:rPr lang="en-US" dirty="0" err="1"/>
              <a:t>alkol</a:t>
            </a:r>
            <a:r>
              <a:rPr lang="en-US" dirty="0"/>
              <a:t> </a:t>
            </a:r>
            <a:r>
              <a:rPr lang="en-US" dirty="0" err="1"/>
              <a:t>olduğu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static </a:t>
            </a:r>
            <a:r>
              <a:rPr lang="en-US" dirty="0" err="1"/>
              <a:t>topraklama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oda</a:t>
            </a:r>
            <a:r>
              <a:rPr lang="en-US" dirty="0"/>
              <a:t> </a:t>
            </a:r>
            <a:r>
              <a:rPr lang="en-US" dirty="0" err="1"/>
              <a:t>girişlerinde</a:t>
            </a:r>
            <a:r>
              <a:rPr lang="en-US" dirty="0"/>
              <a:t> </a:t>
            </a:r>
            <a:r>
              <a:rPr lang="en-US" dirty="0" err="1"/>
              <a:t>levhalarımız</a:t>
            </a:r>
            <a:r>
              <a:rPr lang="en-US" dirty="0"/>
              <a:t> var.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04790-D358-411D-A4A9-4C32AFD245D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809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04790-D358-411D-A4A9-4C32AFD245D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0700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4688" y="4767263"/>
            <a:ext cx="5394325" cy="3900487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Oryantaston</a:t>
            </a:r>
            <a:r>
              <a:rPr lang="en-GB" dirty="0"/>
              <a:t> </a:t>
            </a:r>
            <a:r>
              <a:rPr lang="en-GB" dirty="0" err="1"/>
              <a:t>eğitimlerinde</a:t>
            </a:r>
            <a:r>
              <a:rPr lang="en-GB" dirty="0"/>
              <a:t> </a:t>
            </a:r>
            <a:r>
              <a:rPr lang="en-GB" dirty="0" err="1"/>
              <a:t>elektrik</a:t>
            </a:r>
            <a:r>
              <a:rPr lang="en-GB" dirty="0"/>
              <a:t> Güvenliği </a:t>
            </a:r>
            <a:r>
              <a:rPr lang="en-GB" dirty="0" err="1"/>
              <a:t>ile</a:t>
            </a:r>
            <a:r>
              <a:rPr lang="en-GB" dirty="0"/>
              <a:t> </a:t>
            </a:r>
            <a:r>
              <a:rPr lang="en-GB" dirty="0" err="1"/>
              <a:t>ilgili</a:t>
            </a:r>
            <a:r>
              <a:rPr lang="en-GB" dirty="0"/>
              <a:t> </a:t>
            </a:r>
            <a:r>
              <a:rPr lang="en-GB" dirty="0" err="1"/>
              <a:t>eğitim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4061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Üst Bilgi Yer Tutucusu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>
          <a:xfrm>
            <a:off x="0" y="9442154"/>
            <a:ext cx="6808788" cy="49877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A784-B1E6-499C-9DE2-C38BD0891912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0553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İlaç</a:t>
            </a:r>
            <a:r>
              <a:rPr lang="en-GB" dirty="0"/>
              <a:t> </a:t>
            </a:r>
            <a:r>
              <a:rPr lang="en-GB" dirty="0" err="1"/>
              <a:t>üreticileri</a:t>
            </a:r>
            <a:r>
              <a:rPr lang="en-GB" dirty="0"/>
              <a:t> </a:t>
            </a:r>
            <a:r>
              <a:rPr lang="en-GB" dirty="0" err="1"/>
              <a:t>genel</a:t>
            </a:r>
            <a:r>
              <a:rPr lang="en-GB" dirty="0"/>
              <a:t> </a:t>
            </a:r>
            <a:r>
              <a:rPr lang="en-GB" dirty="0" err="1"/>
              <a:t>olarak</a:t>
            </a:r>
            <a:r>
              <a:rPr lang="en-GB" dirty="0"/>
              <a:t> </a:t>
            </a:r>
            <a:r>
              <a:rPr lang="en-GB" dirty="0" err="1"/>
              <a:t>hammaddeleri</a:t>
            </a:r>
            <a:r>
              <a:rPr lang="en-GB" dirty="0"/>
              <a:t> </a:t>
            </a:r>
            <a:r>
              <a:rPr lang="en-GB" dirty="0" err="1"/>
              <a:t>fiziksel</a:t>
            </a:r>
            <a:r>
              <a:rPr lang="en-GB" dirty="0"/>
              <a:t> </a:t>
            </a:r>
            <a:r>
              <a:rPr lang="en-GB" dirty="0" err="1"/>
              <a:t>karışım</a:t>
            </a:r>
            <a:r>
              <a:rPr lang="en-GB" dirty="0"/>
              <a:t> </a:t>
            </a:r>
            <a:r>
              <a:rPr lang="en-GB" dirty="0" err="1"/>
              <a:t>yöntemleri</a:t>
            </a:r>
            <a:r>
              <a:rPr lang="en-GB" dirty="0"/>
              <a:t> </a:t>
            </a:r>
            <a:r>
              <a:rPr lang="en-GB" dirty="0" err="1"/>
              <a:t>ile</a:t>
            </a:r>
            <a:r>
              <a:rPr lang="en-GB" dirty="0"/>
              <a:t> </a:t>
            </a:r>
            <a:r>
              <a:rPr lang="en-GB" dirty="0" err="1"/>
              <a:t>işleyerek</a:t>
            </a:r>
            <a:r>
              <a:rPr lang="en-GB" dirty="0"/>
              <a:t> </a:t>
            </a:r>
            <a:r>
              <a:rPr lang="en-GB" dirty="0" err="1"/>
              <a:t>ürünlerimizi</a:t>
            </a:r>
            <a:r>
              <a:rPr lang="en-GB" dirty="0"/>
              <a:t> </a:t>
            </a:r>
            <a:r>
              <a:rPr lang="en-GB" dirty="0" err="1"/>
              <a:t>üretiyoruz</a:t>
            </a:r>
            <a:r>
              <a:rPr lang="en-GB" dirty="0"/>
              <a:t>.  </a:t>
            </a:r>
            <a:r>
              <a:rPr lang="en-GB" dirty="0" err="1"/>
              <a:t>Üretim</a:t>
            </a:r>
            <a:r>
              <a:rPr lang="en-GB" dirty="0"/>
              <a:t> de İyi </a:t>
            </a:r>
            <a:r>
              <a:rPr lang="en-GB" dirty="0" err="1"/>
              <a:t>İmalat</a:t>
            </a:r>
            <a:r>
              <a:rPr lang="en-GB" dirty="0"/>
              <a:t> </a:t>
            </a:r>
            <a:r>
              <a:rPr lang="en-GB" dirty="0" err="1"/>
              <a:t>uygulamaları</a:t>
            </a:r>
            <a:r>
              <a:rPr lang="en-GB" dirty="0"/>
              <a:t> </a:t>
            </a:r>
            <a:r>
              <a:rPr lang="en-GB" dirty="0" err="1"/>
              <a:t>standart</a:t>
            </a:r>
            <a:r>
              <a:rPr lang="en-GB" dirty="0"/>
              <a:t> </a:t>
            </a:r>
            <a:r>
              <a:rPr lang="en-GB" dirty="0" err="1"/>
              <a:t>olan</a:t>
            </a:r>
            <a:r>
              <a:rPr lang="en-GB" dirty="0"/>
              <a:t> GMP </a:t>
            </a:r>
            <a:r>
              <a:rPr lang="en-GB" dirty="0" err="1"/>
              <a:t>kurallarına</a:t>
            </a:r>
            <a:r>
              <a:rPr lang="en-GB" dirty="0"/>
              <a:t> </a:t>
            </a:r>
            <a:r>
              <a:rPr lang="en-GB" dirty="0" err="1"/>
              <a:t>göre</a:t>
            </a:r>
            <a:r>
              <a:rPr lang="en-GB" dirty="0"/>
              <a:t> </a:t>
            </a:r>
            <a:r>
              <a:rPr lang="en-GB" dirty="0" err="1"/>
              <a:t>hareket</a:t>
            </a:r>
            <a:r>
              <a:rPr lang="en-GB" dirty="0"/>
              <a:t> </a:t>
            </a:r>
            <a:r>
              <a:rPr lang="en-GB" dirty="0" err="1"/>
              <a:t>ediyoruz</a:t>
            </a:r>
            <a:endParaRPr lang="tr-TR" dirty="0"/>
          </a:p>
        </p:txBody>
      </p:sp>
      <p:sp>
        <p:nvSpPr>
          <p:cNvPr id="4" name="Üst Bilgi Yer Tutucusu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>
          <a:xfrm>
            <a:off x="0" y="9442154"/>
            <a:ext cx="6808788" cy="49877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A784-B1E6-499C-9DE2-C38BD0891912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4529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4688" y="4767263"/>
            <a:ext cx="5394325" cy="3900487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2 </a:t>
            </a:r>
            <a:r>
              <a:rPr lang="en-GB" dirty="0" err="1"/>
              <a:t>ayrı</a:t>
            </a:r>
            <a:r>
              <a:rPr lang="en-GB" dirty="0"/>
              <a:t> </a:t>
            </a:r>
            <a:r>
              <a:rPr lang="en-GB" dirty="0" err="1"/>
              <a:t>sadece</a:t>
            </a:r>
            <a:r>
              <a:rPr lang="en-GB" dirty="0"/>
              <a:t> </a:t>
            </a:r>
            <a:r>
              <a:rPr lang="en-GB" dirty="0" err="1"/>
              <a:t>yanıcı</a:t>
            </a:r>
            <a:r>
              <a:rPr lang="en-GB" dirty="0"/>
              <a:t> </a:t>
            </a:r>
            <a:r>
              <a:rPr lang="en-GB" dirty="0" err="1"/>
              <a:t>maddelerin</a:t>
            </a:r>
            <a:r>
              <a:rPr lang="en-GB" dirty="0"/>
              <a:t> </a:t>
            </a:r>
            <a:r>
              <a:rPr lang="en-GB" dirty="0" err="1"/>
              <a:t>depolandığı</a:t>
            </a:r>
            <a:r>
              <a:rPr lang="en-GB" dirty="0"/>
              <a:t> </a:t>
            </a:r>
            <a:r>
              <a:rPr lang="en-GB" dirty="0" err="1"/>
              <a:t>yanıcı</a:t>
            </a:r>
            <a:r>
              <a:rPr lang="en-GB" dirty="0"/>
              <a:t> </a:t>
            </a:r>
            <a:r>
              <a:rPr lang="en-GB" dirty="0" err="1"/>
              <a:t>depolarımız</a:t>
            </a:r>
            <a:r>
              <a:rPr lang="en-GB" dirty="0"/>
              <a:t> var. </a:t>
            </a:r>
            <a:r>
              <a:rPr lang="en-GB" dirty="0" err="1"/>
              <a:t>bu</a:t>
            </a:r>
            <a:r>
              <a:rPr lang="en-GB" dirty="0"/>
              <a:t> </a:t>
            </a:r>
            <a:r>
              <a:rPr lang="en-GB" dirty="0" err="1"/>
              <a:t>binalarımızsa</a:t>
            </a:r>
            <a:r>
              <a:rPr lang="en-GB" dirty="0"/>
              <a:t> </a:t>
            </a:r>
            <a:r>
              <a:rPr lang="en-GB" dirty="0" err="1"/>
              <a:t>uygun</a:t>
            </a:r>
            <a:r>
              <a:rPr lang="en-GB" dirty="0"/>
              <a:t> sprinkler </a:t>
            </a:r>
            <a:r>
              <a:rPr lang="en-GB" dirty="0" err="1"/>
              <a:t>başlıklarına</a:t>
            </a:r>
            <a:r>
              <a:rPr lang="en-GB" dirty="0"/>
              <a:t> </a:t>
            </a:r>
            <a:r>
              <a:rPr lang="en-GB" dirty="0" err="1"/>
              <a:t>sahip</a:t>
            </a:r>
            <a:r>
              <a:rPr lang="en-GB" dirty="0"/>
              <a:t> sprinkler </a:t>
            </a:r>
            <a:r>
              <a:rPr lang="en-GB" dirty="0" err="1"/>
              <a:t>sistemi</a:t>
            </a:r>
            <a:r>
              <a:rPr lang="en-GB" dirty="0"/>
              <a:t>, </a:t>
            </a:r>
            <a:r>
              <a:rPr lang="en-GB" dirty="0" err="1"/>
              <a:t>ayrıca</a:t>
            </a:r>
            <a:r>
              <a:rPr lang="en-GB" dirty="0"/>
              <a:t> hydrant </a:t>
            </a:r>
            <a:r>
              <a:rPr lang="en-GB" dirty="0" err="1"/>
              <a:t>dolapları</a:t>
            </a:r>
            <a:r>
              <a:rPr lang="en-GB" dirty="0"/>
              <a:t>, </a:t>
            </a:r>
            <a:r>
              <a:rPr lang="en-GB" dirty="0" err="1"/>
              <a:t>bina</a:t>
            </a:r>
            <a:r>
              <a:rPr lang="en-GB" dirty="0"/>
              <a:t> </a:t>
            </a:r>
            <a:r>
              <a:rPr lang="en-GB" dirty="0" err="1"/>
              <a:t>öncelerinde</a:t>
            </a:r>
            <a:r>
              <a:rPr lang="en-GB" dirty="0"/>
              <a:t> 50 kg. </a:t>
            </a:r>
            <a:r>
              <a:rPr lang="en-GB" dirty="0" err="1"/>
              <a:t>köpüklü</a:t>
            </a:r>
            <a:r>
              <a:rPr lang="en-GB" dirty="0"/>
              <a:t> </a:t>
            </a:r>
            <a:r>
              <a:rPr lang="en-GB" dirty="0" err="1"/>
              <a:t>söndürme</a:t>
            </a:r>
            <a:r>
              <a:rPr lang="en-GB" dirty="0"/>
              <a:t> </a:t>
            </a:r>
            <a:r>
              <a:rPr lang="en-GB" dirty="0" err="1"/>
              <a:t>sistemi</a:t>
            </a:r>
            <a:r>
              <a:rPr lang="en-GB" dirty="0"/>
              <a:t> </a:t>
            </a:r>
            <a:r>
              <a:rPr lang="en-GB" dirty="0" err="1"/>
              <a:t>mevcut</a:t>
            </a:r>
            <a:r>
              <a:rPr lang="en-GB" dirty="0"/>
              <a:t>. Her </a:t>
            </a:r>
            <a:r>
              <a:rPr lang="en-GB" dirty="0" err="1"/>
              <a:t>bir</a:t>
            </a:r>
            <a:r>
              <a:rPr lang="en-GB" dirty="0"/>
              <a:t> depo </a:t>
            </a:r>
            <a:r>
              <a:rPr lang="en-GB" dirty="0" err="1"/>
              <a:t>binasına</a:t>
            </a:r>
            <a:r>
              <a:rPr lang="en-GB" dirty="0"/>
              <a:t> </a:t>
            </a:r>
            <a:r>
              <a:rPr lang="en-GB" dirty="0" err="1"/>
              <a:t>dedika</a:t>
            </a:r>
            <a:r>
              <a:rPr lang="en-GB" dirty="0"/>
              <a:t> </a:t>
            </a:r>
            <a:r>
              <a:rPr lang="en-GB" dirty="0" err="1"/>
              <a:t>kapalı</a:t>
            </a:r>
            <a:r>
              <a:rPr lang="en-GB" dirty="0"/>
              <a:t> ve </a:t>
            </a:r>
            <a:r>
              <a:rPr lang="en-GB" dirty="0" err="1"/>
              <a:t>sızdırmaz</a:t>
            </a:r>
            <a:r>
              <a:rPr lang="en-GB" dirty="0"/>
              <a:t> </a:t>
            </a:r>
            <a:r>
              <a:rPr lang="en-GB" dirty="0" err="1"/>
              <a:t>taşma</a:t>
            </a:r>
            <a:r>
              <a:rPr lang="en-GB" dirty="0"/>
              <a:t> </a:t>
            </a:r>
            <a:r>
              <a:rPr lang="en-GB" dirty="0" err="1"/>
              <a:t>deposu</a:t>
            </a:r>
            <a:r>
              <a:rPr lang="en-GB" dirty="0"/>
              <a:t>, ex. </a:t>
            </a:r>
            <a:r>
              <a:rPr lang="en-GB" dirty="0" err="1"/>
              <a:t>Havanlandırma</a:t>
            </a:r>
            <a:r>
              <a:rPr lang="en-GB" dirty="0"/>
              <a:t>, </a:t>
            </a:r>
            <a:r>
              <a:rPr lang="en-GB" dirty="0" err="1"/>
              <a:t>aydınlatma</a:t>
            </a:r>
            <a:r>
              <a:rPr lang="en-GB" dirty="0"/>
              <a:t> </a:t>
            </a:r>
            <a:r>
              <a:rPr lang="en-GB" dirty="0" err="1"/>
              <a:t>sistemleri</a:t>
            </a:r>
            <a:r>
              <a:rPr lang="en-GB" dirty="0"/>
              <a:t> var. </a:t>
            </a:r>
          </a:p>
        </p:txBody>
      </p:sp>
    </p:spTree>
    <p:extLst>
      <p:ext uri="{BB962C8B-B14F-4D97-AF65-F5344CB8AC3E}">
        <p14:creationId xmlns:p14="http://schemas.microsoft.com/office/powerpoint/2010/main" val="468142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Atık</a:t>
            </a:r>
            <a:r>
              <a:rPr lang="en-US" dirty="0"/>
              <a:t> </a:t>
            </a:r>
            <a:r>
              <a:rPr lang="en-US" dirty="0" err="1"/>
              <a:t>sahasında</a:t>
            </a:r>
            <a:r>
              <a:rPr lang="en-US" dirty="0"/>
              <a:t> </a:t>
            </a:r>
            <a:r>
              <a:rPr lang="en-US" dirty="0" err="1"/>
              <a:t>geçici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lab </a:t>
            </a:r>
            <a:r>
              <a:rPr lang="en-US" dirty="0" err="1"/>
              <a:t>atık</a:t>
            </a:r>
            <a:r>
              <a:rPr lang="en-US" dirty="0"/>
              <a:t> </a:t>
            </a:r>
            <a:r>
              <a:rPr lang="en-US" dirty="0" err="1"/>
              <a:t>depoladığımız</a:t>
            </a:r>
            <a:r>
              <a:rPr lang="en-US" dirty="0"/>
              <a:t> IBC </a:t>
            </a:r>
            <a:r>
              <a:rPr lang="en-US" dirty="0" err="1"/>
              <a:t>lerin</a:t>
            </a:r>
            <a:r>
              <a:rPr lang="en-US" dirty="0"/>
              <a:t> her Birimi </a:t>
            </a:r>
            <a:r>
              <a:rPr lang="en-US" dirty="0" err="1"/>
              <a:t>topraklama</a:t>
            </a:r>
            <a:r>
              <a:rPr lang="en-US" dirty="0"/>
              <a:t> </a:t>
            </a:r>
            <a:r>
              <a:rPr lang="en-US" dirty="0" err="1"/>
              <a:t>maşaları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topraklıyoruz</a:t>
            </a:r>
            <a:r>
              <a:rPr lang="en-US" dirty="0"/>
              <a:t>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04790-D358-411D-A4A9-4C32AFD245D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560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4688" y="4767263"/>
            <a:ext cx="5394325" cy="3900487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Havalnadırmalar</a:t>
            </a:r>
            <a:r>
              <a:rPr lang="en-GB" dirty="0"/>
              <a:t> </a:t>
            </a:r>
            <a:r>
              <a:rPr lang="en-GB" dirty="0" err="1"/>
              <a:t>bina</a:t>
            </a:r>
            <a:r>
              <a:rPr lang="en-GB" dirty="0"/>
              <a:t> </a:t>
            </a:r>
            <a:r>
              <a:rPr lang="en-GB" dirty="0" err="1"/>
              <a:t>izleme</a:t>
            </a:r>
            <a:r>
              <a:rPr lang="en-GB" dirty="0"/>
              <a:t> </a:t>
            </a:r>
            <a:r>
              <a:rPr lang="en-GB" dirty="0" err="1"/>
              <a:t>sistemimize</a:t>
            </a:r>
            <a:r>
              <a:rPr lang="en-GB" dirty="0"/>
              <a:t> de </a:t>
            </a:r>
            <a:r>
              <a:rPr lang="en-GB" dirty="0" err="1"/>
              <a:t>bağlı</a:t>
            </a:r>
            <a:r>
              <a:rPr lang="en-GB" dirty="0"/>
              <a:t>. </a:t>
            </a:r>
            <a:r>
              <a:rPr lang="en-GB" dirty="0" err="1"/>
              <a:t>Herhangi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sebeple</a:t>
            </a:r>
            <a:r>
              <a:rPr lang="en-GB" dirty="0"/>
              <a:t> </a:t>
            </a:r>
            <a:r>
              <a:rPr lang="en-GB" dirty="0" err="1"/>
              <a:t>arızalandığı</a:t>
            </a:r>
            <a:r>
              <a:rPr lang="en-GB" dirty="0"/>
              <a:t> yada </a:t>
            </a:r>
            <a:r>
              <a:rPr lang="en-GB" dirty="0" err="1"/>
              <a:t>duruş</a:t>
            </a:r>
            <a:r>
              <a:rPr lang="en-GB" dirty="0"/>
              <a:t> </a:t>
            </a:r>
            <a:r>
              <a:rPr lang="en-GB" dirty="0" err="1"/>
              <a:t>olduğunda</a:t>
            </a:r>
            <a:r>
              <a:rPr lang="en-GB" dirty="0"/>
              <a:t> </a:t>
            </a:r>
            <a:r>
              <a:rPr lang="en-GB" dirty="0" err="1"/>
              <a:t>doğrudan</a:t>
            </a:r>
            <a:r>
              <a:rPr lang="en-GB" dirty="0"/>
              <a:t> alarm </a:t>
            </a:r>
            <a:r>
              <a:rPr lang="en-GB" dirty="0" err="1"/>
              <a:t>alıyoruz</a:t>
            </a:r>
            <a:r>
              <a:rPr lang="en-GB" dirty="0"/>
              <a:t>. </a:t>
            </a:r>
            <a:r>
              <a:rPr lang="en-GB" dirty="0" err="1"/>
              <a:t>Dolapların</a:t>
            </a:r>
            <a:r>
              <a:rPr lang="en-GB" dirty="0"/>
              <a:t> </a:t>
            </a:r>
            <a:r>
              <a:rPr lang="en-GB" dirty="0" err="1"/>
              <a:t>topraklanması</a:t>
            </a:r>
            <a:r>
              <a:rPr lang="en-GB" dirty="0"/>
              <a:t> </a:t>
            </a:r>
            <a:r>
              <a:rPr lang="en-GB" dirty="0" err="1"/>
              <a:t>önemli</a:t>
            </a:r>
            <a:r>
              <a:rPr lang="en-GB" dirty="0"/>
              <a:t>. </a:t>
            </a:r>
            <a:r>
              <a:rPr lang="en-GB" dirty="0" err="1"/>
              <a:t>Bunlar</a:t>
            </a:r>
            <a:r>
              <a:rPr lang="en-GB" dirty="0"/>
              <a:t> </a:t>
            </a:r>
            <a:r>
              <a:rPr lang="en-GB" dirty="0" err="1"/>
              <a:t>düzenli</a:t>
            </a:r>
            <a:r>
              <a:rPr lang="en-GB" dirty="0"/>
              <a:t> </a:t>
            </a:r>
            <a:r>
              <a:rPr lang="en-GB" dirty="0" err="1"/>
              <a:t>kotrol</a:t>
            </a:r>
            <a:r>
              <a:rPr lang="en-GB" dirty="0"/>
              <a:t> </a:t>
            </a:r>
            <a:r>
              <a:rPr lang="en-GB" dirty="0" err="1"/>
              <a:t>edilmeli</a:t>
            </a:r>
            <a:r>
              <a:rPr lang="en-GB" dirty="0"/>
              <a:t>. </a:t>
            </a:r>
            <a:r>
              <a:rPr lang="en-GB" dirty="0" err="1"/>
              <a:t>Saha</a:t>
            </a:r>
            <a:r>
              <a:rPr lang="en-GB" dirty="0"/>
              <a:t> </a:t>
            </a:r>
            <a:r>
              <a:rPr lang="en-GB" dirty="0" err="1"/>
              <a:t>denetimlerimizde</a:t>
            </a:r>
            <a:r>
              <a:rPr lang="en-GB" dirty="0"/>
              <a:t> </a:t>
            </a:r>
            <a:r>
              <a:rPr lang="en-GB" dirty="0" err="1"/>
              <a:t>bunlarda</a:t>
            </a:r>
            <a:r>
              <a:rPr lang="en-GB" dirty="0"/>
              <a:t> </a:t>
            </a:r>
            <a:r>
              <a:rPr lang="en-GB" dirty="0" err="1"/>
              <a:t>depormansyonlar</a:t>
            </a:r>
            <a:r>
              <a:rPr lang="en-GB" dirty="0"/>
              <a:t> </a:t>
            </a:r>
            <a:r>
              <a:rPr lang="en-GB" dirty="0" err="1"/>
              <a:t>kopmalar</a:t>
            </a:r>
            <a:r>
              <a:rPr lang="en-GB" dirty="0"/>
              <a:t> yada </a:t>
            </a:r>
            <a:r>
              <a:rPr lang="en-GB" dirty="0" err="1"/>
              <a:t>denetime</a:t>
            </a:r>
            <a:r>
              <a:rPr lang="en-GB" dirty="0"/>
              <a:t> </a:t>
            </a:r>
            <a:r>
              <a:rPr lang="en-GB" dirty="0" err="1"/>
              <a:t>gittiğimiz</a:t>
            </a:r>
            <a:r>
              <a:rPr lang="en-GB" dirty="0"/>
              <a:t> </a:t>
            </a:r>
            <a:r>
              <a:rPr lang="en-GB" dirty="0" err="1"/>
              <a:t>bazı</a:t>
            </a:r>
            <a:r>
              <a:rPr lang="en-GB" dirty="0"/>
              <a:t> </a:t>
            </a:r>
            <a:r>
              <a:rPr lang="en-GB" dirty="0" err="1"/>
              <a:t>yerler</a:t>
            </a:r>
            <a:r>
              <a:rPr lang="en-GB" dirty="0"/>
              <a:t> </a:t>
            </a:r>
            <a:r>
              <a:rPr lang="en-GB" dirty="0" err="1"/>
              <a:t>hiç</a:t>
            </a:r>
            <a:r>
              <a:rPr lang="en-GB" dirty="0"/>
              <a:t> </a:t>
            </a:r>
            <a:r>
              <a:rPr lang="en-GB" dirty="0" err="1"/>
              <a:t>bağlantı</a:t>
            </a:r>
            <a:r>
              <a:rPr lang="en-GB" dirty="0"/>
              <a:t> </a:t>
            </a:r>
            <a:r>
              <a:rPr lang="en-GB" dirty="0" err="1"/>
              <a:t>yapılmadığını</a:t>
            </a:r>
            <a:r>
              <a:rPr lang="en-GB" dirty="0"/>
              <a:t> </a:t>
            </a:r>
            <a:r>
              <a:rPr lang="en-GB" dirty="0" err="1"/>
              <a:t>görünyoruz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7163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4688" y="4767263"/>
            <a:ext cx="5394325" cy="3900487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Ürünün</a:t>
            </a:r>
            <a:r>
              <a:rPr lang="en-GB" dirty="0"/>
              <a:t> </a:t>
            </a:r>
            <a:r>
              <a:rPr lang="en-GB" dirty="0" err="1"/>
              <a:t>bileşenleri</a:t>
            </a:r>
            <a:r>
              <a:rPr lang="en-GB" dirty="0"/>
              <a:t> </a:t>
            </a:r>
            <a:r>
              <a:rPr lang="en-GB" dirty="0" err="1"/>
              <a:t>analiz</a:t>
            </a:r>
            <a:r>
              <a:rPr lang="en-GB" dirty="0"/>
              <a:t> </a:t>
            </a:r>
            <a:r>
              <a:rPr lang="en-GB" dirty="0" err="1"/>
              <a:t>ettiğimiz</a:t>
            </a:r>
            <a:r>
              <a:rPr lang="en-GB" dirty="0"/>
              <a:t> </a:t>
            </a:r>
            <a:r>
              <a:rPr lang="en-GB" dirty="0" err="1"/>
              <a:t>laboratuar</a:t>
            </a:r>
            <a:r>
              <a:rPr lang="en-GB" dirty="0"/>
              <a:t> </a:t>
            </a:r>
            <a:r>
              <a:rPr lang="en-GB" dirty="0" err="1"/>
              <a:t>analiz</a:t>
            </a:r>
            <a:r>
              <a:rPr lang="en-GB" dirty="0"/>
              <a:t> </a:t>
            </a:r>
            <a:r>
              <a:rPr lang="en-GB" dirty="0" err="1"/>
              <a:t>cihazlarından</a:t>
            </a:r>
            <a:r>
              <a:rPr lang="en-GB" dirty="0"/>
              <a:t> HPLC </a:t>
            </a:r>
            <a:r>
              <a:rPr lang="en-GB" dirty="0" err="1"/>
              <a:t>lerde</a:t>
            </a:r>
            <a:r>
              <a:rPr lang="en-GB" dirty="0"/>
              <a:t> </a:t>
            </a:r>
            <a:r>
              <a:rPr lang="en-GB" dirty="0" err="1"/>
              <a:t>içeriğinde</a:t>
            </a:r>
            <a:r>
              <a:rPr lang="en-GB" dirty="0"/>
              <a:t> </a:t>
            </a:r>
            <a:r>
              <a:rPr lang="en-GB" dirty="0" err="1"/>
              <a:t>ucucu</a:t>
            </a:r>
            <a:r>
              <a:rPr lang="en-GB" dirty="0"/>
              <a:t> </a:t>
            </a:r>
            <a:r>
              <a:rPr lang="en-GB" dirty="0" err="1"/>
              <a:t>kimyasalları</a:t>
            </a:r>
            <a:r>
              <a:rPr lang="en-GB" dirty="0"/>
              <a:t> </a:t>
            </a:r>
            <a:r>
              <a:rPr lang="en-GB" dirty="0" err="1"/>
              <a:t>bulunduğu</a:t>
            </a:r>
            <a:r>
              <a:rPr lang="en-GB" dirty="0"/>
              <a:t> </a:t>
            </a:r>
            <a:r>
              <a:rPr lang="en-GB" dirty="0" err="1"/>
              <a:t>solüsyonlar</a:t>
            </a:r>
            <a:r>
              <a:rPr lang="en-GB" dirty="0"/>
              <a:t> var. </a:t>
            </a:r>
            <a:r>
              <a:rPr lang="en-GB" dirty="0" err="1"/>
              <a:t>bunlardan</a:t>
            </a:r>
            <a:r>
              <a:rPr lang="en-GB" dirty="0"/>
              <a:t> </a:t>
            </a:r>
            <a:r>
              <a:rPr lang="en-GB" dirty="0" err="1"/>
              <a:t>oluşan</a:t>
            </a:r>
            <a:r>
              <a:rPr lang="en-GB" dirty="0"/>
              <a:t> </a:t>
            </a:r>
            <a:r>
              <a:rPr lang="en-GB" dirty="0" err="1"/>
              <a:t>buharı</a:t>
            </a:r>
            <a:r>
              <a:rPr lang="en-GB" dirty="0"/>
              <a:t> local </a:t>
            </a:r>
            <a:r>
              <a:rPr lang="en-GB" dirty="0" err="1"/>
              <a:t>emiş</a:t>
            </a:r>
            <a:r>
              <a:rPr lang="en-GB" dirty="0"/>
              <a:t> </a:t>
            </a:r>
            <a:r>
              <a:rPr lang="en-GB" dirty="0" err="1"/>
              <a:t>lerle</a:t>
            </a:r>
            <a:r>
              <a:rPr lang="en-GB" dirty="0"/>
              <a:t> </a:t>
            </a:r>
            <a:r>
              <a:rPr lang="en-GB" dirty="0" err="1"/>
              <a:t>toplayarak</a:t>
            </a:r>
            <a:r>
              <a:rPr lang="en-GB" dirty="0"/>
              <a:t> </a:t>
            </a:r>
            <a:r>
              <a:rPr lang="en-GB" dirty="0" err="1"/>
              <a:t>çalışma</a:t>
            </a:r>
            <a:r>
              <a:rPr lang="en-GB" dirty="0"/>
              <a:t> </a:t>
            </a:r>
            <a:r>
              <a:rPr lang="en-GB" dirty="0" err="1"/>
              <a:t>ortamnı</a:t>
            </a:r>
            <a:r>
              <a:rPr lang="en-GB" dirty="0"/>
              <a:t> </a:t>
            </a:r>
            <a:r>
              <a:rPr lang="en-GB" dirty="0" err="1"/>
              <a:t>dağılımını</a:t>
            </a:r>
            <a:r>
              <a:rPr lang="en-GB" dirty="0"/>
              <a:t> </a:t>
            </a:r>
            <a:r>
              <a:rPr lang="en-GB" dirty="0" err="1"/>
              <a:t>önlüyoruz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9618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4688" y="4767263"/>
            <a:ext cx="5394325" cy="3900487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3351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4688" y="4767263"/>
            <a:ext cx="5394325" cy="3900487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Hortumlar</a:t>
            </a:r>
            <a:r>
              <a:rPr lang="en-GB" dirty="0"/>
              <a:t> </a:t>
            </a:r>
            <a:r>
              <a:rPr lang="en-GB" dirty="0" err="1"/>
              <a:t>Polikarbon</a:t>
            </a:r>
            <a:r>
              <a:rPr lang="en-GB" dirty="0"/>
              <a:t> </a:t>
            </a:r>
            <a:r>
              <a:rPr lang="en-GB" dirty="0" err="1"/>
              <a:t>özellik</a:t>
            </a:r>
            <a:r>
              <a:rPr lang="en-GB" dirty="0"/>
              <a:t> </a:t>
            </a:r>
            <a:r>
              <a:rPr lang="en-GB" dirty="0" err="1"/>
              <a:t>iç</a:t>
            </a:r>
            <a:r>
              <a:rPr lang="en-GB" dirty="0"/>
              <a:t> </a:t>
            </a:r>
            <a:r>
              <a:rPr lang="en-GB" dirty="0" err="1"/>
              <a:t>kısımda</a:t>
            </a:r>
            <a:r>
              <a:rPr lang="en-GB" dirty="0"/>
              <a:t> </a:t>
            </a:r>
            <a:r>
              <a:rPr lang="en-GB" dirty="0" err="1"/>
              <a:t>ısı</a:t>
            </a:r>
            <a:r>
              <a:rPr lang="en-GB" dirty="0"/>
              <a:t> </a:t>
            </a:r>
            <a:r>
              <a:rPr lang="en-GB" dirty="0" err="1"/>
              <a:t>artışına</a:t>
            </a:r>
            <a:r>
              <a:rPr lang="en-GB" dirty="0"/>
              <a:t> </a:t>
            </a:r>
            <a:r>
              <a:rPr lang="en-GB" dirty="0" err="1"/>
              <a:t>karşı</a:t>
            </a:r>
            <a:r>
              <a:rPr lang="en-GB" dirty="0"/>
              <a:t> </a:t>
            </a:r>
            <a:r>
              <a:rPr lang="en-GB" dirty="0" err="1"/>
              <a:t>dayanıklı</a:t>
            </a:r>
            <a:r>
              <a:rPr lang="en-GB" dirty="0"/>
              <a:t>, </a:t>
            </a:r>
            <a:r>
              <a:rPr lang="en-GB" dirty="0" err="1"/>
              <a:t>pantolon</a:t>
            </a:r>
            <a:r>
              <a:rPr lang="en-GB" dirty="0"/>
              <a:t> </a:t>
            </a:r>
            <a:r>
              <a:rPr lang="en-GB" dirty="0" err="1"/>
              <a:t>filtreler</a:t>
            </a:r>
            <a:r>
              <a:rPr lang="en-GB" dirty="0"/>
              <a:t> </a:t>
            </a:r>
            <a:r>
              <a:rPr lang="en-GB" dirty="0" err="1"/>
              <a:t>polyamid</a:t>
            </a:r>
            <a:r>
              <a:rPr lang="en-GB" dirty="0"/>
              <a:t> </a:t>
            </a:r>
            <a:r>
              <a:rPr lang="en-GB" dirty="0" err="1"/>
              <a:t>malzemeden</a:t>
            </a:r>
            <a:r>
              <a:rPr lang="en-GB" dirty="0"/>
              <a:t> </a:t>
            </a:r>
            <a:r>
              <a:rPr lang="en-GB" dirty="0" err="1"/>
              <a:t>içinden</a:t>
            </a:r>
            <a:r>
              <a:rPr lang="en-GB" dirty="0"/>
              <a:t> </a:t>
            </a:r>
            <a:r>
              <a:rPr lang="en-GB" dirty="0" err="1"/>
              <a:t>sadece</a:t>
            </a:r>
            <a:r>
              <a:rPr lang="en-GB" dirty="0"/>
              <a:t> </a:t>
            </a:r>
            <a:r>
              <a:rPr lang="en-GB" dirty="0" err="1"/>
              <a:t>hava</a:t>
            </a:r>
            <a:r>
              <a:rPr lang="en-GB" dirty="0"/>
              <a:t> </a:t>
            </a:r>
            <a:r>
              <a:rPr lang="en-GB" dirty="0" err="1"/>
              <a:t>geciyor</a:t>
            </a:r>
            <a:r>
              <a:rPr lang="en-GB" dirty="0"/>
              <a:t>. </a:t>
            </a:r>
            <a:r>
              <a:rPr lang="en-GB" dirty="0" err="1"/>
              <a:t>Filtrelerin</a:t>
            </a:r>
            <a:r>
              <a:rPr lang="en-GB" dirty="0"/>
              <a:t> </a:t>
            </a:r>
            <a:r>
              <a:rPr lang="en-GB" dirty="0" err="1"/>
              <a:t>üzreinde</a:t>
            </a:r>
            <a:r>
              <a:rPr lang="en-GB" dirty="0"/>
              <a:t> </a:t>
            </a:r>
            <a:r>
              <a:rPr lang="en-GB" dirty="0" err="1"/>
              <a:t>biriken</a:t>
            </a:r>
            <a:r>
              <a:rPr lang="en-GB" dirty="0"/>
              <a:t> </a:t>
            </a:r>
            <a:r>
              <a:rPr lang="en-GB" dirty="0" err="1"/>
              <a:t>toz</a:t>
            </a:r>
            <a:r>
              <a:rPr lang="en-GB" dirty="0"/>
              <a:t> </a:t>
            </a:r>
            <a:r>
              <a:rPr lang="en-GB" dirty="0" err="1"/>
              <a:t>silkelem</a:t>
            </a:r>
            <a:r>
              <a:rPr lang="en-GB" dirty="0"/>
              <a:t> </a:t>
            </a:r>
            <a:r>
              <a:rPr lang="en-GB" dirty="0" err="1"/>
              <a:t>özelliği</a:t>
            </a:r>
            <a:r>
              <a:rPr lang="en-GB" dirty="0"/>
              <a:t> </a:t>
            </a:r>
            <a:r>
              <a:rPr lang="en-GB" dirty="0" err="1"/>
              <a:t>ile</a:t>
            </a:r>
            <a:r>
              <a:rPr lang="en-GB" dirty="0"/>
              <a:t> </a:t>
            </a:r>
            <a:r>
              <a:rPr lang="en-GB" dirty="0" err="1"/>
              <a:t>silkelenerek</a:t>
            </a:r>
            <a:r>
              <a:rPr lang="en-GB" dirty="0"/>
              <a:t> </a:t>
            </a:r>
            <a:r>
              <a:rPr lang="en-GB" dirty="0" err="1"/>
              <a:t>prosesin</a:t>
            </a:r>
            <a:r>
              <a:rPr lang="en-GB" dirty="0"/>
              <a:t> Rahat </a:t>
            </a:r>
            <a:r>
              <a:rPr lang="en-GB" dirty="0" err="1"/>
              <a:t>ilerlemesini</a:t>
            </a:r>
            <a:r>
              <a:rPr lang="en-GB" dirty="0"/>
              <a:t> </a:t>
            </a:r>
            <a:r>
              <a:rPr lang="en-GB" dirty="0" err="1"/>
              <a:t>sağlıyor</a:t>
            </a:r>
            <a:r>
              <a:rPr lang="en-GB" dirty="0"/>
              <a:t>. 50-100 </a:t>
            </a:r>
          </a:p>
        </p:txBody>
      </p:sp>
    </p:spTree>
    <p:extLst>
      <p:ext uri="{BB962C8B-B14F-4D97-AF65-F5344CB8AC3E}">
        <p14:creationId xmlns:p14="http://schemas.microsoft.com/office/powerpoint/2010/main" val="3385887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4688" y="4767263"/>
            <a:ext cx="5394325" cy="3900487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6567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E6BDF-CA6C-4485-8F60-72FA10B64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C12999-B806-4BF1-BC92-1FE385ED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48007-5003-4E54-8D4E-871EBE8CC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4F6A6-F5D0-4A13-8245-363684C2B570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63C20-EB39-4E5B-A087-1C4B1D17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05F6A-0252-4FDE-8CBE-8C2B83E99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ECA6-A556-4DA7-8265-05FE86455A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345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076D9-102A-45C0-9064-7DCC0C87B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0C100C-ECF4-4B97-8151-AD45F282E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B32F0-44FB-4BB1-807A-853E0FB43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4F6A6-F5D0-4A13-8245-363684C2B570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898BD-BF3B-41CE-B52F-D139F4572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308BE-2A1D-47AA-8453-F85304F0E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ECA6-A556-4DA7-8265-05FE86455A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967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6EFD81-6DCE-478E-A2A3-87B7AE6A1A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158B59-222B-4222-A132-DA6A6CDC51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26869-82AA-4980-AEE5-E72C08036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4F6A6-F5D0-4A13-8245-363684C2B570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57943-6DE1-4C40-BCBA-CC06B2389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A9307-FC60-44B9-BB21-8ADFF0951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ECA6-A556-4DA7-8265-05FE86455A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151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724" y="405920"/>
            <a:ext cx="2996352" cy="3636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88555" y="5357141"/>
            <a:ext cx="1805235" cy="134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12497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47" y="283651"/>
            <a:ext cx="1083676" cy="120408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6460969"/>
            <a:ext cx="12192000" cy="187080"/>
            <a:chOff x="0" y="6460969"/>
            <a:chExt cx="12192000" cy="1870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09738" y="6460969"/>
              <a:ext cx="1541637" cy="18708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1811000" y="6460969"/>
              <a:ext cx="381000" cy="187080"/>
            </a:xfrm>
            <a:prstGeom prst="rect">
              <a:avLst/>
            </a:prstGeom>
            <a:solidFill>
              <a:srgbClr val="3657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6460969"/>
              <a:ext cx="9150113" cy="187080"/>
            </a:xfrm>
            <a:prstGeom prst="rect">
              <a:avLst/>
            </a:prstGeom>
            <a:solidFill>
              <a:srgbClr val="3657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6390" y="104322"/>
            <a:ext cx="2015109" cy="21844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147" y="4479402"/>
            <a:ext cx="1430790" cy="155105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6227" y="502668"/>
            <a:ext cx="6750377" cy="766050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578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tr-TR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6147" y="283651"/>
            <a:ext cx="1083676" cy="1204084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0" y="6460969"/>
            <a:ext cx="12192000" cy="187080"/>
            <a:chOff x="0" y="6460969"/>
            <a:chExt cx="12192000" cy="18708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09738" y="6460969"/>
              <a:ext cx="1541637" cy="18708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1811000" y="6460969"/>
              <a:ext cx="381000" cy="187080"/>
            </a:xfrm>
            <a:prstGeom prst="rect">
              <a:avLst/>
            </a:prstGeom>
            <a:solidFill>
              <a:srgbClr val="3657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0" y="6460969"/>
              <a:ext cx="9150113" cy="187080"/>
            </a:xfrm>
            <a:prstGeom prst="rect">
              <a:avLst/>
            </a:prstGeom>
            <a:solidFill>
              <a:srgbClr val="3657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86390" y="104322"/>
            <a:ext cx="2015109" cy="2184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6147" y="4479402"/>
            <a:ext cx="1430790" cy="155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65353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460969"/>
            <a:ext cx="12192000" cy="187080"/>
            <a:chOff x="0" y="6460969"/>
            <a:chExt cx="12192000" cy="1870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09738" y="6460969"/>
              <a:ext cx="1541637" cy="18708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1811000" y="6460969"/>
              <a:ext cx="381000" cy="187080"/>
            </a:xfrm>
            <a:prstGeom prst="rect">
              <a:avLst/>
            </a:prstGeom>
            <a:solidFill>
              <a:srgbClr val="3657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6460969"/>
              <a:ext cx="9150113" cy="187080"/>
            </a:xfrm>
            <a:prstGeom prst="rect">
              <a:avLst/>
            </a:prstGeom>
            <a:solidFill>
              <a:srgbClr val="3657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86390" y="104322"/>
            <a:ext cx="2015109" cy="21844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7366" y="3093144"/>
            <a:ext cx="3385872" cy="28270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3422" y="1210844"/>
            <a:ext cx="2245511" cy="224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384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460969"/>
            <a:ext cx="12192000" cy="187080"/>
            <a:chOff x="0" y="6460969"/>
            <a:chExt cx="12192000" cy="1870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09738" y="6460969"/>
              <a:ext cx="1541637" cy="18708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1811000" y="6460969"/>
              <a:ext cx="381000" cy="187080"/>
            </a:xfrm>
            <a:prstGeom prst="rect">
              <a:avLst/>
            </a:prstGeom>
            <a:solidFill>
              <a:srgbClr val="3657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6460969"/>
              <a:ext cx="9150113" cy="187080"/>
            </a:xfrm>
            <a:prstGeom prst="rect">
              <a:avLst/>
            </a:prstGeom>
            <a:solidFill>
              <a:srgbClr val="3657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75251327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D0240-1E7C-48DD-A4F0-6C9C6AE03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7FB22-5830-4B78-A5E0-35509AA6E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FBC8A-014D-44A4-8873-265A66685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4F6A6-F5D0-4A13-8245-363684C2B570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AB2E0-3CE7-4EC7-B85C-61980B375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EEAE0-7EA9-4EA1-98A4-A1EB0D023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ECA6-A556-4DA7-8265-05FE86455A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110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DAC30-AB4C-4553-A477-F7E21ED27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9D4E3-3282-45BF-AB20-D5DCBE4F0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9E611-A5C0-4787-B4F5-C7343C4E3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4F6A6-F5D0-4A13-8245-363684C2B570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6A531-1204-48DD-9818-C86BC27FD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25573-9C1F-438B-B2D9-D08E050DB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ECA6-A556-4DA7-8265-05FE86455A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248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065E4-A679-4BDB-8C09-482A78848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A14A2-8D60-4081-8E56-26D739C577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6487B1-B088-4174-AF4D-B2435928C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2ACB13-8B14-487A-9C7B-8108E4DE6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4F6A6-F5D0-4A13-8245-363684C2B570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762F07-77FE-4F0C-8A35-B3E112A10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41DEC-5F24-4CAA-9E3B-3EEE4769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ECA6-A556-4DA7-8265-05FE86455A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038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08179-9603-418A-AD5F-E35719BD4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743E71-3DDD-4A26-8A30-3F7F9DC94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E5D215-8F01-4550-A049-585259ED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DFEE72-4E17-4C9C-A91B-2AB5DA6C03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2FB2C0-038F-4DE3-A5F2-E80CD1CB4D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994E23-0901-4280-951C-BBC548181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4F6A6-F5D0-4A13-8245-363684C2B570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AD60ED-A43C-4568-BAB1-71906D742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F56143-80D5-42B1-88DA-CACAF9C7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ECA6-A556-4DA7-8265-05FE86455A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906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DC97A-0A1D-4EF2-A949-670C20C0E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978190-411A-4FF9-92E3-A6A30673A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4F6A6-F5D0-4A13-8245-363684C2B570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523064-30B7-4A0B-86DD-C1B70091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3CAD66-3E9B-4716-BA2A-89ECAD3ED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ECA6-A556-4DA7-8265-05FE86455A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221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E987CB-72AA-4FA8-A146-EA1FFF8DA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4F6A6-F5D0-4A13-8245-363684C2B570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0ED128-15B6-425D-8541-952631D50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0A29CF-085E-497B-823E-85712CC79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ECA6-A556-4DA7-8265-05FE86455A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846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E983F-AE79-403B-8DEC-8040305EB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6BB43-F061-4AC8-BCAF-1AE55BC42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37C570-8754-42A5-9461-F5ECA5BFA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2CABC-6E41-49E0-9865-F3FF2B78E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4F6A6-F5D0-4A13-8245-363684C2B570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9A8362-F8B3-42E6-B783-0D55CA8F9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F3D60-1620-452C-A752-7C92798E8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ECA6-A556-4DA7-8265-05FE86455A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020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9A16A-504A-49CD-B0EE-2E0D24427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ACE8A4-8559-446A-BEFC-5D0F2952E3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4B34A7-498C-460A-A3C0-4975F020F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073D3-1A3E-4E34-AFA7-D5A44188C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4F6A6-F5D0-4A13-8245-363684C2B570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4E3FD9-4D57-4B02-84EB-44B19E59F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CDCC8-991C-401E-B884-B2F90848F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ECA6-A556-4DA7-8265-05FE86455A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903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2A339C-EC27-4CA0-AF79-3231B2CA4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2AF1BB-5686-4951-B0E4-05E70BC61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83E32-28E1-4537-9DC3-D45BD00986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4F6A6-F5D0-4A13-8245-363684C2B570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E54BF-4915-4548-A2F9-7700A405C14C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83084-7333-49EF-B15E-AD8EACAC48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DECA6-A556-4DA7-8265-05FE86455A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94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78" r:id="rId13"/>
    <p:sldLayoutId id="2147483679" r:id="rId14"/>
    <p:sldLayoutId id="214748368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3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6" Type="http://schemas.openxmlformats.org/officeDocument/2006/relationships/image" Target="../media/image62.jpeg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6" Type="http://schemas.openxmlformats.org/officeDocument/2006/relationships/image" Target="../media/image75.jpeg"/><Relationship Id="rId11" Type="http://schemas.openxmlformats.org/officeDocument/2006/relationships/image" Target="../media/image79.png"/><Relationship Id="rId5" Type="http://schemas.openxmlformats.org/officeDocument/2006/relationships/image" Target="../media/image74.png"/><Relationship Id="rId10" Type="http://schemas.openxmlformats.org/officeDocument/2006/relationships/hyperlink" Target="https://www.security-insider.de/was-ist-ein-compliance-audit-a-639834/" TargetMode="External"/><Relationship Id="rId4" Type="http://schemas.openxmlformats.org/officeDocument/2006/relationships/image" Target="../media/image73.png"/><Relationship Id="rId9" Type="http://schemas.openxmlformats.org/officeDocument/2006/relationships/image" Target="../media/image7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Relationship Id="rId6" Type="http://schemas.openxmlformats.org/officeDocument/2006/relationships/image" Target="../media/image6.emf"/><Relationship Id="rId11" Type="http://schemas.openxmlformats.org/officeDocument/2006/relationships/hyperlink" Target="https://pngimg.com/download/33460" TargetMode="External"/><Relationship Id="rId5" Type="http://schemas.openxmlformats.org/officeDocument/2006/relationships/image" Target="../media/image5.emf"/><Relationship Id="rId10" Type="http://schemas.openxmlformats.org/officeDocument/2006/relationships/image" Target="../media/image13.png"/><Relationship Id="rId4" Type="http://schemas.openxmlformats.org/officeDocument/2006/relationships/image" Target="../media/image4.emf"/><Relationship Id="rId9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38" y="1297800"/>
            <a:ext cx="4262400" cy="4262400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78171" y="1731578"/>
            <a:ext cx="47593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solidFill>
                  <a:srgbClr val="36588B"/>
                </a:solidFill>
              </a:rPr>
              <a:t>İlaç</a:t>
            </a:r>
            <a:r>
              <a:rPr lang="en-GB" sz="4800" b="1" dirty="0">
                <a:solidFill>
                  <a:srgbClr val="36588B"/>
                </a:solidFill>
              </a:rPr>
              <a:t> </a:t>
            </a:r>
          </a:p>
          <a:p>
            <a:r>
              <a:rPr lang="en-GB" sz="4800" b="1" dirty="0" err="1">
                <a:solidFill>
                  <a:srgbClr val="36588B"/>
                </a:solidFill>
              </a:rPr>
              <a:t>Üretiminde</a:t>
            </a:r>
            <a:r>
              <a:rPr lang="en-GB" sz="4800" b="1" dirty="0">
                <a:solidFill>
                  <a:srgbClr val="36588B"/>
                </a:solidFill>
              </a:rPr>
              <a:t> </a:t>
            </a:r>
          </a:p>
          <a:p>
            <a:r>
              <a:rPr lang="en-GB" sz="4800" b="1" dirty="0">
                <a:solidFill>
                  <a:srgbClr val="36588B"/>
                </a:solidFill>
              </a:rPr>
              <a:t>Proses Güvenliği</a:t>
            </a:r>
            <a:endParaRPr lang="tr-TR" sz="4800" b="1" dirty="0">
              <a:solidFill>
                <a:srgbClr val="36588B"/>
              </a:solidFill>
            </a:endParaRP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9A76CD2D-6887-46CA-89E0-C824042B2777}"/>
              </a:ext>
            </a:extLst>
          </p:cNvPr>
          <p:cNvSpPr/>
          <p:nvPr/>
        </p:nvSpPr>
        <p:spPr>
          <a:xfrm rot="20967118">
            <a:off x="6760357" y="3652462"/>
            <a:ext cx="1551197" cy="1620589"/>
          </a:xfrm>
          <a:prstGeom prst="teardrop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26C293-628F-45DD-B4DE-4336D6CD15E4}"/>
              </a:ext>
            </a:extLst>
          </p:cNvPr>
          <p:cNvSpPr txBox="1"/>
          <p:nvPr/>
        </p:nvSpPr>
        <p:spPr>
          <a:xfrm>
            <a:off x="623457" y="4697537"/>
            <a:ext cx="6096000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Fatma YALÇIN</a:t>
            </a:r>
          </a:p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Çevre,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Sağlık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Güvenlik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Müdürü</a:t>
            </a:r>
            <a:endParaRPr lang="en-GB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Abdi İbrahim </a:t>
            </a:r>
            <a:r>
              <a:rPr lang="en-GB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İlaç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San. Tic. A.Ş.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194A88-182F-4EEF-8A60-4E6DEC7CE11A}"/>
              </a:ext>
            </a:extLst>
          </p:cNvPr>
          <p:cNvSpPr txBox="1"/>
          <p:nvPr/>
        </p:nvSpPr>
        <p:spPr>
          <a:xfrm>
            <a:off x="9981838" y="6151070"/>
            <a:ext cx="21580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 </a:t>
            </a:r>
            <a:r>
              <a:rPr lang="en-GB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Mayıs</a:t>
            </a: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JPseudoFooter">
            <a:extLst>
              <a:ext uri="{FF2B5EF4-FFF2-40B4-BE49-F238E27FC236}">
                <a16:creationId xmlns:a16="http://schemas.microsoft.com/office/drawing/2014/main" id="{72A96063-EA35-8E1C-0343-9968E4B5832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350000"/>
            <a:ext cx="184731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82377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FB467769-6F93-4240-A0D7-7A51CA9134E1}"/>
              </a:ext>
            </a:extLst>
          </p:cNvPr>
          <p:cNvSpPr txBox="1"/>
          <p:nvPr/>
        </p:nvSpPr>
        <p:spPr>
          <a:xfrm>
            <a:off x="852737" y="491079"/>
            <a:ext cx="9378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36578B"/>
                </a:solidFill>
              </a:rPr>
              <a:t>Proses Güvenliği-</a:t>
            </a:r>
            <a:r>
              <a:rPr lang="en-GB" sz="4000" b="1" dirty="0" err="1">
                <a:solidFill>
                  <a:srgbClr val="36578B"/>
                </a:solidFill>
              </a:rPr>
              <a:t>Ambalaj</a:t>
            </a:r>
            <a:r>
              <a:rPr lang="en-GB" sz="4000" b="1" dirty="0">
                <a:solidFill>
                  <a:srgbClr val="36578B"/>
                </a:solidFill>
              </a:rPr>
              <a:t> </a:t>
            </a:r>
            <a:r>
              <a:rPr lang="en-GB" sz="4000" b="1" dirty="0" err="1">
                <a:solidFill>
                  <a:srgbClr val="36578B"/>
                </a:solidFill>
              </a:rPr>
              <a:t>Hatları</a:t>
            </a:r>
            <a:endParaRPr lang="tr-TR" sz="1600" dirty="0">
              <a:solidFill>
                <a:srgbClr val="9593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4DC726-F7D1-E5FC-EC2F-0B7B75CF87C9}"/>
              </a:ext>
            </a:extLst>
          </p:cNvPr>
          <p:cNvSpPr txBox="1"/>
          <p:nvPr/>
        </p:nvSpPr>
        <p:spPr>
          <a:xfrm>
            <a:off x="157735" y="2167116"/>
            <a:ext cx="524734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Hareketli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parçalar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emniyet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switchleri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Makinelerin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güvenlik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noktaları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talimatı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4B72D8-0245-4E97-8930-E13850E99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219" y="1350810"/>
            <a:ext cx="3998082" cy="29660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D18CDC-D8BE-0678-E2F6-EA230F714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830" y="3730734"/>
            <a:ext cx="2136339" cy="25067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154F37-81BC-D2ED-CA68-16CF098210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6427" y="3004136"/>
            <a:ext cx="2832995" cy="33458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9415D5-0D9B-A205-E25B-175CA00EC6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4578" y="1674251"/>
            <a:ext cx="3309687" cy="2264158"/>
          </a:xfrm>
          <a:prstGeom prst="rect">
            <a:avLst/>
          </a:prstGeom>
        </p:spPr>
      </p:pic>
      <p:sp>
        <p:nvSpPr>
          <p:cNvPr id="13" name="BJPseudoFooter">
            <a:extLst>
              <a:ext uri="{FF2B5EF4-FFF2-40B4-BE49-F238E27FC236}">
                <a16:creationId xmlns:a16="http://schemas.microsoft.com/office/drawing/2014/main" id="{A09B5776-D14A-7C60-CB8D-E6553F88BE2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350000"/>
            <a:ext cx="184731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41402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FB467769-6F93-4240-A0D7-7A51CA9134E1}"/>
              </a:ext>
            </a:extLst>
          </p:cNvPr>
          <p:cNvSpPr txBox="1"/>
          <p:nvPr/>
        </p:nvSpPr>
        <p:spPr>
          <a:xfrm>
            <a:off x="852737" y="491079"/>
            <a:ext cx="9378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36578B"/>
                </a:solidFill>
              </a:rPr>
              <a:t>Proses Güvenliği-</a:t>
            </a:r>
            <a:r>
              <a:rPr lang="en-GB" sz="4000" b="1" dirty="0" err="1">
                <a:solidFill>
                  <a:srgbClr val="36578B"/>
                </a:solidFill>
              </a:rPr>
              <a:t>Üretim</a:t>
            </a:r>
            <a:r>
              <a:rPr lang="en-GB" sz="4000" b="1" dirty="0">
                <a:solidFill>
                  <a:srgbClr val="36578B"/>
                </a:solidFill>
              </a:rPr>
              <a:t> </a:t>
            </a:r>
            <a:r>
              <a:rPr lang="en-GB" sz="4000" b="1" dirty="0" err="1">
                <a:solidFill>
                  <a:srgbClr val="36578B"/>
                </a:solidFill>
              </a:rPr>
              <a:t>Alanları</a:t>
            </a:r>
            <a:endParaRPr lang="en-GB" sz="4000" b="1" dirty="0">
              <a:solidFill>
                <a:srgbClr val="36578B"/>
              </a:solidFill>
            </a:endParaRPr>
          </a:p>
          <a:p>
            <a:endParaRPr lang="tr-TR" sz="1600" dirty="0">
              <a:solidFill>
                <a:srgbClr val="9593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4DC726-F7D1-E5FC-EC2F-0B7B75CF87C9}"/>
              </a:ext>
            </a:extLst>
          </p:cNvPr>
          <p:cNvSpPr txBox="1"/>
          <p:nvPr/>
        </p:nvSpPr>
        <p:spPr>
          <a:xfrm>
            <a:off x="374108" y="1765736"/>
            <a:ext cx="3962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Çalışan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Güvenliği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için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sensörler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Alan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tarayıcılar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Hareket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sensorleri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Optik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sensörler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C8833C-09F2-7B2B-58CD-251A09930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6508" y="3770178"/>
            <a:ext cx="2728683" cy="2614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84B955-DF28-3576-A297-66F87C54FA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9430" y="1332793"/>
            <a:ext cx="1625653" cy="20949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4D00FB-B52C-6262-EFC8-D9A203B6A6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5083" y="1327423"/>
            <a:ext cx="1812400" cy="26141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985F8B-C1FA-FD26-9127-3DAFECB012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7129" y="2130666"/>
            <a:ext cx="1714448" cy="22299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4B0B86-4C88-0867-AD6E-D48077F4EA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0626" y="2272096"/>
            <a:ext cx="2306217" cy="2455497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B57412A-374F-4CD5-6E9F-015766B9A737}"/>
              </a:ext>
            </a:extLst>
          </p:cNvPr>
          <p:cNvCxnSpPr>
            <a:cxnSpLocks/>
          </p:cNvCxnSpPr>
          <p:nvPr/>
        </p:nvCxnSpPr>
        <p:spPr>
          <a:xfrm flipV="1">
            <a:off x="5642527" y="4056993"/>
            <a:ext cx="758273" cy="3036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9393AC3-A0BE-2EDC-4F7F-46583CF3762A}"/>
              </a:ext>
            </a:extLst>
          </p:cNvPr>
          <p:cNvCxnSpPr>
            <a:cxnSpLocks/>
          </p:cNvCxnSpPr>
          <p:nvPr/>
        </p:nvCxnSpPr>
        <p:spPr>
          <a:xfrm flipV="1">
            <a:off x="5164177" y="4209393"/>
            <a:ext cx="1389023" cy="16492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C34AD04-FEA1-A43E-DCF8-6DE62070C682}"/>
              </a:ext>
            </a:extLst>
          </p:cNvPr>
          <p:cNvCxnSpPr>
            <a:cxnSpLocks/>
          </p:cNvCxnSpPr>
          <p:nvPr/>
        </p:nvCxnSpPr>
        <p:spPr>
          <a:xfrm flipH="1">
            <a:off x="6915863" y="5801758"/>
            <a:ext cx="492445" cy="569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7831B66-27D9-3CE2-8395-D73865159AB5}"/>
              </a:ext>
            </a:extLst>
          </p:cNvPr>
          <p:cNvCxnSpPr>
            <a:cxnSpLocks/>
          </p:cNvCxnSpPr>
          <p:nvPr/>
        </p:nvCxnSpPr>
        <p:spPr>
          <a:xfrm>
            <a:off x="3668125" y="5608857"/>
            <a:ext cx="995570" cy="16549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A6E66349-15D8-74B5-53DF-B3BB6641D6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1577" y="3571817"/>
            <a:ext cx="1874628" cy="255506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4421485-528C-E9C6-E124-7E30DEAA3B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08780" y="3991789"/>
            <a:ext cx="1545679" cy="2170897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6516E73-1E98-2F53-57D7-0E55CDF32A7A}"/>
              </a:ext>
            </a:extLst>
          </p:cNvPr>
          <p:cNvCxnSpPr>
            <a:cxnSpLocks/>
          </p:cNvCxnSpPr>
          <p:nvPr/>
        </p:nvCxnSpPr>
        <p:spPr>
          <a:xfrm>
            <a:off x="9075017" y="5189700"/>
            <a:ext cx="500132" cy="23672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637859D-F275-0013-1229-FAF22FE88C45}"/>
              </a:ext>
            </a:extLst>
          </p:cNvPr>
          <p:cNvCxnSpPr>
            <a:cxnSpLocks/>
          </p:cNvCxnSpPr>
          <p:nvPr/>
        </p:nvCxnSpPr>
        <p:spPr>
          <a:xfrm flipV="1">
            <a:off x="9196012" y="2455875"/>
            <a:ext cx="656134" cy="2435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3B1B3682-A7DE-09D0-6B41-1E9062AE24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439931">
            <a:off x="6551637" y="4084931"/>
            <a:ext cx="1389772" cy="1356095"/>
          </a:xfrm>
          <a:prstGeom prst="flowChartConnector">
            <a:avLst/>
          </a:prstGeom>
        </p:spPr>
      </p:pic>
      <p:sp>
        <p:nvSpPr>
          <p:cNvPr id="45" name="BJPseudoFooter">
            <a:extLst>
              <a:ext uri="{FF2B5EF4-FFF2-40B4-BE49-F238E27FC236}">
                <a16:creationId xmlns:a16="http://schemas.microsoft.com/office/drawing/2014/main" id="{6829C811-920E-22EA-D884-B278E0684B8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350000"/>
            <a:ext cx="184731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86757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6FF4ED-01D8-5EB9-7BB6-9AF19162D97C}"/>
              </a:ext>
            </a:extLst>
          </p:cNvPr>
          <p:cNvSpPr txBox="1"/>
          <p:nvPr/>
        </p:nvSpPr>
        <p:spPr>
          <a:xfrm>
            <a:off x="311731" y="2036235"/>
            <a:ext cx="470827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dedektörleri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Azot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kullanılan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üretim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laboratuar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alanlarında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LEL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dedektörleri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laboratuar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yanıcı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depoları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LPC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dedektörleri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yemekhane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Doğalgaz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LEL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dedektörleri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Kazan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Daireleri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722533-C1D8-6F6F-F0EF-14A39E6217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0216" y="577985"/>
            <a:ext cx="846909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36578B"/>
                </a:solidFill>
              </a:rPr>
              <a:t>Proses Güvenliği-Gaz </a:t>
            </a:r>
            <a:r>
              <a:rPr lang="en-GB" sz="4000" b="1" dirty="0" err="1">
                <a:solidFill>
                  <a:srgbClr val="36578B"/>
                </a:solidFill>
              </a:rPr>
              <a:t>Kullanılan</a:t>
            </a:r>
            <a:r>
              <a:rPr lang="en-GB" sz="4000" b="1" dirty="0">
                <a:solidFill>
                  <a:srgbClr val="36578B"/>
                </a:solidFill>
              </a:rPr>
              <a:t> </a:t>
            </a:r>
            <a:r>
              <a:rPr lang="en-GB" sz="4000" b="1" dirty="0" err="1">
                <a:solidFill>
                  <a:srgbClr val="36578B"/>
                </a:solidFill>
              </a:rPr>
              <a:t>Alanlar</a:t>
            </a:r>
            <a:endParaRPr lang="en-GB" sz="4000" b="1" dirty="0">
              <a:solidFill>
                <a:srgbClr val="36578B"/>
              </a:solidFill>
            </a:endParaRPr>
          </a:p>
          <a:p>
            <a:endParaRPr lang="tr-TR" sz="1600" dirty="0">
              <a:solidFill>
                <a:srgbClr val="9593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77B163-96A0-7347-066F-8232FBF02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778" y="2743385"/>
            <a:ext cx="1965210" cy="2330997"/>
          </a:xfrm>
          <a:prstGeom prst="rect">
            <a:avLst/>
          </a:prstGeom>
        </p:spPr>
      </p:pic>
      <p:pic>
        <p:nvPicPr>
          <p:cNvPr id="6" name="Resim 21">
            <a:extLst>
              <a:ext uri="{FF2B5EF4-FFF2-40B4-BE49-F238E27FC236}">
                <a16:creationId xmlns:a16="http://schemas.microsoft.com/office/drawing/2014/main" id="{6ABB7EF7-B798-4797-9760-E68FC29FE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97" y="1583407"/>
            <a:ext cx="1730266" cy="1365710"/>
          </a:xfrm>
          <a:prstGeom prst="rect">
            <a:avLst/>
          </a:prstGeom>
        </p:spPr>
      </p:pic>
      <p:pic>
        <p:nvPicPr>
          <p:cNvPr id="8" name="Resim 29">
            <a:extLst>
              <a:ext uri="{FF2B5EF4-FFF2-40B4-BE49-F238E27FC236}">
                <a16:creationId xmlns:a16="http://schemas.microsoft.com/office/drawing/2014/main" id="{EEAFF28C-8001-4020-8015-521858CF0D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1" t="40625" b="28030"/>
          <a:stretch/>
        </p:blipFill>
        <p:spPr>
          <a:xfrm>
            <a:off x="7087914" y="3426690"/>
            <a:ext cx="2508250" cy="1999998"/>
          </a:xfrm>
          <a:prstGeom prst="rect">
            <a:avLst/>
          </a:prstGeom>
        </p:spPr>
      </p:pic>
      <p:pic>
        <p:nvPicPr>
          <p:cNvPr id="9" name="Resim 1">
            <a:extLst>
              <a:ext uri="{FF2B5EF4-FFF2-40B4-BE49-F238E27FC236}">
                <a16:creationId xmlns:a16="http://schemas.microsoft.com/office/drawing/2014/main" id="{E487FB0B-C5C9-4FB2-81ED-B68FE87C3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74935" y="1750858"/>
            <a:ext cx="1665764" cy="199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9DC112-C20F-15C4-3B8D-D27A4A5D3F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6385" y="3951319"/>
            <a:ext cx="1390876" cy="1952942"/>
          </a:xfrm>
          <a:prstGeom prst="rect">
            <a:avLst/>
          </a:prstGeom>
        </p:spPr>
      </p:pic>
      <p:sp>
        <p:nvSpPr>
          <p:cNvPr id="18" name="BJPseudoFooter">
            <a:extLst>
              <a:ext uri="{FF2B5EF4-FFF2-40B4-BE49-F238E27FC236}">
                <a16:creationId xmlns:a16="http://schemas.microsoft.com/office/drawing/2014/main" id="{9752329F-5A91-090B-504C-E2EED05F9C4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350000"/>
            <a:ext cx="184731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22441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6FF4ED-01D8-5EB9-7BB6-9AF19162D97C}"/>
              </a:ext>
            </a:extLst>
          </p:cNvPr>
          <p:cNvSpPr txBox="1"/>
          <p:nvPr/>
        </p:nvSpPr>
        <p:spPr>
          <a:xfrm>
            <a:off x="557048" y="1797269"/>
            <a:ext cx="430924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ekipmanların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İzopropil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Alkol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IPA )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dezenfeksiyonu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yapılmakta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endParaRPr lang="en-US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%70’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IPA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Güvenli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depolama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kapları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İkincil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korumalar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722533-C1D8-6F6F-F0EF-14A39E6217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0216" y="688784"/>
            <a:ext cx="846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36578B"/>
                </a:solidFill>
              </a:rPr>
              <a:t>Proses Güvenliği-</a:t>
            </a:r>
            <a:r>
              <a:rPr lang="en-GB" sz="4000" b="1" dirty="0" err="1">
                <a:solidFill>
                  <a:srgbClr val="36578B"/>
                </a:solidFill>
              </a:rPr>
              <a:t>Hijyen</a:t>
            </a:r>
            <a:endParaRPr lang="tr-TR" sz="1600" dirty="0">
              <a:solidFill>
                <a:srgbClr val="9593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7E7794-EFC9-ABA6-908E-D158168AA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701" y="1418897"/>
            <a:ext cx="2972299" cy="35577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354C84-6317-824B-5B63-E96FCF6F6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862" y="1615745"/>
            <a:ext cx="2081050" cy="294945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CFEF60F-8D82-E97B-86E5-E496F83F8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085" y="2499490"/>
            <a:ext cx="2259722" cy="376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96954-F066-8281-84A2-BEF6A92F2D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9817" y="3884279"/>
            <a:ext cx="1282024" cy="2381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1EB70A-499E-6EF6-CD64-BD64CF139E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3924" y="4647196"/>
            <a:ext cx="1480321" cy="1522020"/>
          </a:xfrm>
          <a:prstGeom prst="flowChartConnector">
            <a:avLst/>
          </a:prstGeom>
        </p:spPr>
      </p:pic>
      <p:sp>
        <p:nvSpPr>
          <p:cNvPr id="16" name="BJPseudoFooter">
            <a:extLst>
              <a:ext uri="{FF2B5EF4-FFF2-40B4-BE49-F238E27FC236}">
                <a16:creationId xmlns:a16="http://schemas.microsoft.com/office/drawing/2014/main" id="{162AE382-0A71-D5D6-D3D7-A0B4BE6851B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350000"/>
            <a:ext cx="184731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77033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EE132A4-AA5F-C2FC-0825-9289206D5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794" y="1885114"/>
            <a:ext cx="4525319" cy="30877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6FF4ED-01D8-5EB9-7BB6-9AF19162D97C}"/>
              </a:ext>
            </a:extLst>
          </p:cNvPr>
          <p:cNvSpPr txBox="1"/>
          <p:nvPr/>
        </p:nvSpPr>
        <p:spPr>
          <a:xfrm>
            <a:off x="540464" y="1797269"/>
            <a:ext cx="37627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Sismik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Sensörlerle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Yakıt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Kesme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Gaz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Kesme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Enerji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Kesme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722533-C1D8-6F6F-F0EF-14A39E6217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0216" y="577985"/>
            <a:ext cx="846909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36578B"/>
                </a:solidFill>
              </a:rPr>
              <a:t>Proses Güvenliği-</a:t>
            </a:r>
            <a:r>
              <a:rPr lang="en-GB" sz="4000" b="1" dirty="0" err="1">
                <a:solidFill>
                  <a:srgbClr val="36578B"/>
                </a:solidFill>
              </a:rPr>
              <a:t>Deprem</a:t>
            </a:r>
            <a:r>
              <a:rPr lang="en-GB" sz="4000" b="1" dirty="0">
                <a:solidFill>
                  <a:srgbClr val="36578B"/>
                </a:solidFill>
              </a:rPr>
              <a:t> Güvenliği</a:t>
            </a:r>
          </a:p>
          <a:p>
            <a:endParaRPr lang="tr-TR" sz="1600" dirty="0">
              <a:solidFill>
                <a:srgbClr val="9593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A1B5EC-AEE3-6A1D-DCDC-48D3FE0CB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8661" y="3623092"/>
            <a:ext cx="2481858" cy="25335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3EE8FA-0CE0-D228-914A-0FBA920B1E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7936" y="1797269"/>
            <a:ext cx="1957286" cy="2381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B42819-2420-F0C6-82BA-5EB8EE52AF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3325" y="3520966"/>
            <a:ext cx="1892937" cy="2635690"/>
          </a:xfrm>
          <a:prstGeom prst="rect">
            <a:avLst/>
          </a:prstGeom>
        </p:spPr>
      </p:pic>
      <p:sp>
        <p:nvSpPr>
          <p:cNvPr id="18" name="BJPseudoFooter">
            <a:extLst>
              <a:ext uri="{FF2B5EF4-FFF2-40B4-BE49-F238E27FC236}">
                <a16:creationId xmlns:a16="http://schemas.microsoft.com/office/drawing/2014/main" id="{E6F9BDCA-B320-17C2-E17D-45B66D7C43E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350000"/>
            <a:ext cx="184731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01756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470D917-B7F9-7102-99BB-92DA6C40C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0793" y="1835221"/>
            <a:ext cx="1816107" cy="1323439"/>
          </a:xfrm>
          <a:prstGeom prst="flowChartConnector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B467769-6F93-4240-A0D7-7A51CA9134E1}"/>
              </a:ext>
            </a:extLst>
          </p:cNvPr>
          <p:cNvSpPr txBox="1"/>
          <p:nvPr/>
        </p:nvSpPr>
        <p:spPr>
          <a:xfrm>
            <a:off x="852737" y="491079"/>
            <a:ext cx="9378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36578B"/>
                </a:solidFill>
              </a:rPr>
              <a:t>Proses Güvenliği- </a:t>
            </a:r>
            <a:r>
              <a:rPr lang="en-GB" sz="4000" b="1" dirty="0" err="1">
                <a:solidFill>
                  <a:srgbClr val="36578B"/>
                </a:solidFill>
              </a:rPr>
              <a:t>Farkındalık</a:t>
            </a:r>
            <a:r>
              <a:rPr lang="en-GB" sz="4000" b="1" dirty="0">
                <a:solidFill>
                  <a:srgbClr val="36578B"/>
                </a:solidFill>
              </a:rPr>
              <a:t> </a:t>
            </a:r>
            <a:r>
              <a:rPr lang="en-GB" sz="4000" b="1" dirty="0" err="1">
                <a:solidFill>
                  <a:srgbClr val="36578B"/>
                </a:solidFill>
              </a:rPr>
              <a:t>Çalışmaları</a:t>
            </a:r>
            <a:endParaRPr lang="tr-TR" sz="1600" dirty="0">
              <a:solidFill>
                <a:srgbClr val="9593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4DC726-F7D1-E5FC-EC2F-0B7B75CF87C9}"/>
              </a:ext>
            </a:extLst>
          </p:cNvPr>
          <p:cNvSpPr txBox="1"/>
          <p:nvPr/>
        </p:nvSpPr>
        <p:spPr>
          <a:xfrm>
            <a:off x="704193" y="1965433"/>
            <a:ext cx="85974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Ekipman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taleplerinde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güvenlik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gereklerinin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iletilmesi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   (URS-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Kullanıcı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İstekleri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Çalışanların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farkındalık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eğitimleri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Çalışanların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Ödüllendirilmesi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Ekipmanların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günlük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güvenlik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kontrol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listeleri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Davranış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Gözlem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Sistemi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Uygulaması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Patlamadan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Korunma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Dokümanı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Ex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Ekipman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kontrol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ve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takibi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ÇSG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Performans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Hedefleri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Resim 2">
            <a:extLst>
              <a:ext uri="{FF2B5EF4-FFF2-40B4-BE49-F238E27FC236}">
                <a16:creationId xmlns:a16="http://schemas.microsoft.com/office/drawing/2014/main" id="{7CBCFDBB-0339-AACF-FCC3-C84EE2EC4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2808" y="4343968"/>
            <a:ext cx="1770742" cy="1707859"/>
          </a:xfrm>
          <a:prstGeom prst="flowChartConnector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144FCA0-A27D-23A0-12FE-1EEE7B358FE6}"/>
              </a:ext>
            </a:extLst>
          </p:cNvPr>
          <p:cNvSpPr/>
          <p:nvPr/>
        </p:nvSpPr>
        <p:spPr>
          <a:xfrm rot="5400000">
            <a:off x="7863812" y="1629982"/>
            <a:ext cx="1790363" cy="1807673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000" r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4BB646-01C3-9228-8D93-4D6A7BCD39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5098" y="3158660"/>
            <a:ext cx="1769191" cy="1768530"/>
          </a:xfrm>
          <a:prstGeom prst="flowChartConnector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184A71-3A78-9717-AE23-D8AAE0EC49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059168" y="2709507"/>
            <a:ext cx="1800908" cy="1721923"/>
          </a:xfrm>
          <a:prstGeom prst="flowChartConnector">
            <a:avLst/>
          </a:prstGeom>
        </p:spPr>
      </p:pic>
      <p:pic>
        <p:nvPicPr>
          <p:cNvPr id="15" name="Picture 14" descr="A person writing on a piece of paper&#10;&#10;Description automatically generated with low confidence">
            <a:extLst>
              <a:ext uri="{FF2B5EF4-FFF2-40B4-BE49-F238E27FC236}">
                <a16:creationId xmlns:a16="http://schemas.microsoft.com/office/drawing/2014/main" id="{851BC629-4C87-A8C3-F897-9D42616F5C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058778" y="4927190"/>
            <a:ext cx="894964" cy="894964"/>
          </a:xfrm>
          <a:prstGeom prst="flowChartConnector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EB3D9286-73EA-C8EA-25F4-6710C3D7D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443" y="4697517"/>
            <a:ext cx="1155576" cy="982129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BJPseudoFooter">
            <a:extLst>
              <a:ext uri="{FF2B5EF4-FFF2-40B4-BE49-F238E27FC236}">
                <a16:creationId xmlns:a16="http://schemas.microsoft.com/office/drawing/2014/main" id="{F67C232F-4176-B42C-32D8-44A121E9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350000"/>
            <a:ext cx="184731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43037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6158" y="1935197"/>
            <a:ext cx="35998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3657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Teşekkürler</a:t>
            </a:r>
          </a:p>
        </p:txBody>
      </p:sp>
      <p:sp>
        <p:nvSpPr>
          <p:cNvPr id="12" name="BJPseudoFooter">
            <a:extLst>
              <a:ext uri="{FF2B5EF4-FFF2-40B4-BE49-F238E27FC236}">
                <a16:creationId xmlns:a16="http://schemas.microsoft.com/office/drawing/2014/main" id="{1245ED69-09BF-903D-F976-F9002DBE172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350000"/>
            <a:ext cx="184731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77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>
            <a:spLocks noChangeAspect="1"/>
          </p:cNvSpPr>
          <p:nvPr/>
        </p:nvSpPr>
        <p:spPr>
          <a:xfrm>
            <a:off x="4073106" y="1347476"/>
            <a:ext cx="3131925" cy="3131925"/>
          </a:xfrm>
          <a:prstGeom prst="ellipse">
            <a:avLst/>
          </a:prstGeom>
          <a:gradFill flip="none" rotWithShape="1">
            <a:gsLst>
              <a:gs pos="6000">
                <a:schemeClr val="bg1">
                  <a:lumMod val="75000"/>
                  <a:alpha val="54000"/>
                </a:schemeClr>
              </a:gs>
              <a:gs pos="26000">
                <a:schemeClr val="bg1">
                  <a:lumMod val="95000"/>
                  <a:alpha val="42000"/>
                </a:schemeClr>
              </a:gs>
              <a:gs pos="88000">
                <a:schemeClr val="bg1">
                  <a:lumMod val="75000"/>
                </a:schemeClr>
              </a:gs>
              <a:gs pos="54000">
                <a:schemeClr val="bg1">
                  <a:alpha val="22000"/>
                </a:schemeClr>
              </a:gs>
            </a:gsLst>
            <a:lin ang="2700000" scaled="0"/>
            <a:tileRect/>
          </a:gradFill>
          <a:ln>
            <a:noFill/>
          </a:ln>
          <a:effectLst>
            <a:outerShdw blurRad="88900" dist="635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TextBox 21"/>
          <p:cNvSpPr txBox="1"/>
          <p:nvPr/>
        </p:nvSpPr>
        <p:spPr>
          <a:xfrm>
            <a:off x="344913" y="531750"/>
            <a:ext cx="5348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>
                <a:solidFill>
                  <a:srgbClr val="36578B"/>
                </a:solidFill>
                <a:sym typeface="GillSans" pitchFamily="1" charset="-94"/>
              </a:rPr>
              <a:t>İ</a:t>
            </a:r>
            <a:r>
              <a:rPr lang="en-GB" sz="4000" b="1" dirty="0" err="1">
                <a:solidFill>
                  <a:srgbClr val="36578B"/>
                </a:solidFill>
                <a:sym typeface="GillSans" pitchFamily="1" charset="-94"/>
              </a:rPr>
              <a:t>laç</a:t>
            </a:r>
            <a:r>
              <a:rPr lang="tr-TR" sz="4000" b="1" dirty="0">
                <a:solidFill>
                  <a:srgbClr val="36578B"/>
                </a:solidFill>
                <a:sym typeface="GillSans" pitchFamily="1" charset="-94"/>
              </a:rPr>
              <a:t> S</a:t>
            </a:r>
            <a:r>
              <a:rPr lang="en-GB" sz="4000" b="1" dirty="0" err="1">
                <a:solidFill>
                  <a:srgbClr val="36578B"/>
                </a:solidFill>
                <a:sym typeface="GillSans" pitchFamily="1" charset="-94"/>
              </a:rPr>
              <a:t>anayi</a:t>
            </a:r>
            <a:r>
              <a:rPr lang="tr-TR" sz="4000" b="1" dirty="0">
                <a:solidFill>
                  <a:srgbClr val="36578B"/>
                </a:solidFill>
                <a:sym typeface="GillSans" pitchFamily="1" charset="-94"/>
              </a:rPr>
              <a:t> P</a:t>
            </a:r>
            <a:r>
              <a:rPr lang="en-GB" sz="4000" b="1" dirty="0" err="1">
                <a:solidFill>
                  <a:srgbClr val="36578B"/>
                </a:solidFill>
                <a:sym typeface="GillSans" pitchFamily="1" charset="-94"/>
              </a:rPr>
              <a:t>rosesi</a:t>
            </a:r>
            <a:endParaRPr lang="tr-TR" sz="4000" b="1" dirty="0">
              <a:solidFill>
                <a:srgbClr val="36578B"/>
              </a:solidFill>
              <a:sym typeface="GillSans" pitchFamily="1" charset="-9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147" y="283651"/>
            <a:ext cx="1083676" cy="12040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6390" y="104322"/>
            <a:ext cx="2015109" cy="218444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147" y="4479402"/>
            <a:ext cx="1430790" cy="1551059"/>
          </a:xfrm>
          <a:prstGeom prst="rect">
            <a:avLst/>
          </a:prstGeom>
        </p:spPr>
      </p:pic>
      <p:pic>
        <p:nvPicPr>
          <p:cNvPr id="20" name="Picture 2" descr="http://unyezile.com/fabrika5.gif">
            <a:extLst>
              <a:ext uri="{FF2B5EF4-FFF2-40B4-BE49-F238E27FC236}">
                <a16:creationId xmlns:a16="http://schemas.microsoft.com/office/drawing/2014/main" id="{77AD8BA6-765B-401E-A1B4-843E94847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05149" y="1684094"/>
            <a:ext cx="1944687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5 Metin kutusu">
            <a:extLst>
              <a:ext uri="{FF2B5EF4-FFF2-40B4-BE49-F238E27FC236}">
                <a16:creationId xmlns:a16="http://schemas.microsoft.com/office/drawing/2014/main" id="{D7D4FAAF-0823-4775-948F-45DDBFBE4C6F}"/>
              </a:ext>
            </a:extLst>
          </p:cNvPr>
          <p:cNvSpPr txBox="1"/>
          <p:nvPr/>
        </p:nvSpPr>
        <p:spPr>
          <a:xfrm>
            <a:off x="1572234" y="3067179"/>
            <a:ext cx="1717503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tr-TR" sz="1600" b="1" dirty="0"/>
              <a:t>Hammadde</a:t>
            </a:r>
            <a:endParaRPr lang="en-US" sz="1600" b="1" dirty="0"/>
          </a:p>
          <a:p>
            <a:pPr algn="ctr">
              <a:defRPr/>
            </a:pPr>
            <a:r>
              <a:rPr lang="en-US" sz="1600" b="1" dirty="0"/>
              <a:t>(</a:t>
            </a:r>
            <a:r>
              <a:rPr lang="en-US" sz="1600" b="1" dirty="0" err="1">
                <a:solidFill>
                  <a:schemeClr val="bg1"/>
                </a:solidFill>
              </a:rPr>
              <a:t>toz</a:t>
            </a:r>
            <a:r>
              <a:rPr lang="en-US" sz="1600" b="1" dirty="0">
                <a:solidFill>
                  <a:schemeClr val="bg1"/>
                </a:solidFill>
              </a:rPr>
              <a:t>,</a:t>
            </a:r>
            <a:r>
              <a:rPr lang="en-US" sz="1600" b="1" dirty="0"/>
              <a:t> </a:t>
            </a:r>
            <a:r>
              <a:rPr lang="en-US" sz="1600" b="1" dirty="0" err="1"/>
              <a:t>likit</a:t>
            </a:r>
            <a:r>
              <a:rPr lang="en-US" sz="1600" b="1" dirty="0"/>
              <a:t>)</a:t>
            </a:r>
            <a:endParaRPr lang="tr-TR" sz="1600" b="1" dirty="0"/>
          </a:p>
        </p:txBody>
      </p:sp>
      <p:sp>
        <p:nvSpPr>
          <p:cNvPr id="25" name="Google Shape;7050;p67">
            <a:extLst>
              <a:ext uri="{FF2B5EF4-FFF2-40B4-BE49-F238E27FC236}">
                <a16:creationId xmlns:a16="http://schemas.microsoft.com/office/drawing/2014/main" id="{AF9B671E-5867-4117-B966-231F68548177}"/>
              </a:ext>
            </a:extLst>
          </p:cNvPr>
          <p:cNvSpPr/>
          <p:nvPr/>
        </p:nvSpPr>
        <p:spPr>
          <a:xfrm>
            <a:off x="9040082" y="1962429"/>
            <a:ext cx="648020" cy="648020"/>
          </a:xfrm>
          <a:custGeom>
            <a:avLst/>
            <a:gdLst/>
            <a:ahLst/>
            <a:cxnLst/>
            <a:rect l="l" t="t" r="r" b="b"/>
            <a:pathLst>
              <a:path w="11847" h="11847" extrusionOk="0">
                <a:moveTo>
                  <a:pt x="5546" y="662"/>
                </a:moveTo>
                <a:lnTo>
                  <a:pt x="5546" y="2741"/>
                </a:lnTo>
                <a:lnTo>
                  <a:pt x="4821" y="2741"/>
                </a:lnTo>
                <a:lnTo>
                  <a:pt x="4821" y="1040"/>
                </a:lnTo>
                <a:cubicBezTo>
                  <a:pt x="4821" y="819"/>
                  <a:pt x="4979" y="662"/>
                  <a:pt x="5199" y="662"/>
                </a:cubicBezTo>
                <a:close/>
                <a:moveTo>
                  <a:pt x="6932" y="662"/>
                </a:moveTo>
                <a:lnTo>
                  <a:pt x="6932" y="2773"/>
                </a:lnTo>
                <a:lnTo>
                  <a:pt x="6207" y="2773"/>
                </a:lnTo>
                <a:lnTo>
                  <a:pt x="6207" y="662"/>
                </a:lnTo>
                <a:close/>
                <a:moveTo>
                  <a:pt x="8350" y="662"/>
                </a:moveTo>
                <a:lnTo>
                  <a:pt x="8350" y="2773"/>
                </a:lnTo>
                <a:lnTo>
                  <a:pt x="7625" y="2773"/>
                </a:lnTo>
                <a:lnTo>
                  <a:pt x="7625" y="662"/>
                </a:lnTo>
                <a:close/>
                <a:moveTo>
                  <a:pt x="9704" y="662"/>
                </a:moveTo>
                <a:lnTo>
                  <a:pt x="9704" y="2773"/>
                </a:lnTo>
                <a:lnTo>
                  <a:pt x="9011" y="2773"/>
                </a:lnTo>
                <a:lnTo>
                  <a:pt x="9011" y="662"/>
                </a:lnTo>
                <a:close/>
                <a:moveTo>
                  <a:pt x="10744" y="662"/>
                </a:moveTo>
                <a:cubicBezTo>
                  <a:pt x="10933" y="662"/>
                  <a:pt x="11090" y="819"/>
                  <a:pt x="11090" y="1040"/>
                </a:cubicBezTo>
                <a:lnTo>
                  <a:pt x="11090" y="2773"/>
                </a:lnTo>
                <a:lnTo>
                  <a:pt x="10397" y="2773"/>
                </a:lnTo>
                <a:lnTo>
                  <a:pt x="10397" y="662"/>
                </a:lnTo>
                <a:close/>
                <a:moveTo>
                  <a:pt x="6270" y="5577"/>
                </a:moveTo>
                <a:lnTo>
                  <a:pt x="6270" y="9074"/>
                </a:lnTo>
                <a:lnTo>
                  <a:pt x="5546" y="9074"/>
                </a:lnTo>
                <a:lnTo>
                  <a:pt x="5546" y="5577"/>
                </a:lnTo>
                <a:close/>
                <a:moveTo>
                  <a:pt x="10397" y="5640"/>
                </a:moveTo>
                <a:lnTo>
                  <a:pt x="10397" y="6270"/>
                </a:lnTo>
                <a:lnTo>
                  <a:pt x="9358" y="6270"/>
                </a:lnTo>
                <a:cubicBezTo>
                  <a:pt x="9169" y="6270"/>
                  <a:pt x="9011" y="6427"/>
                  <a:pt x="9011" y="6616"/>
                </a:cubicBezTo>
                <a:cubicBezTo>
                  <a:pt x="9011" y="6805"/>
                  <a:pt x="9169" y="6963"/>
                  <a:pt x="9358" y="6963"/>
                </a:cubicBezTo>
                <a:lnTo>
                  <a:pt x="10397" y="6963"/>
                </a:lnTo>
                <a:lnTo>
                  <a:pt x="10397" y="7688"/>
                </a:lnTo>
                <a:lnTo>
                  <a:pt x="9358" y="7688"/>
                </a:lnTo>
                <a:cubicBezTo>
                  <a:pt x="9169" y="7688"/>
                  <a:pt x="9011" y="7845"/>
                  <a:pt x="9011" y="8034"/>
                </a:cubicBezTo>
                <a:cubicBezTo>
                  <a:pt x="9011" y="8223"/>
                  <a:pt x="9169" y="8381"/>
                  <a:pt x="9358" y="8381"/>
                </a:cubicBezTo>
                <a:lnTo>
                  <a:pt x="10397" y="8381"/>
                </a:lnTo>
                <a:lnTo>
                  <a:pt x="10397" y="9105"/>
                </a:lnTo>
                <a:lnTo>
                  <a:pt x="8287" y="9105"/>
                </a:lnTo>
                <a:lnTo>
                  <a:pt x="8287" y="5640"/>
                </a:lnTo>
                <a:close/>
                <a:moveTo>
                  <a:pt x="2080" y="7688"/>
                </a:moveTo>
                <a:cubicBezTo>
                  <a:pt x="2301" y="7688"/>
                  <a:pt x="2521" y="7719"/>
                  <a:pt x="2710" y="7845"/>
                </a:cubicBezTo>
                <a:cubicBezTo>
                  <a:pt x="2427" y="7971"/>
                  <a:pt x="2206" y="8129"/>
                  <a:pt x="1954" y="8318"/>
                </a:cubicBezTo>
                <a:lnTo>
                  <a:pt x="1923" y="8349"/>
                </a:lnTo>
                <a:cubicBezTo>
                  <a:pt x="1576" y="8696"/>
                  <a:pt x="1355" y="9200"/>
                  <a:pt x="1355" y="9767"/>
                </a:cubicBezTo>
                <a:cubicBezTo>
                  <a:pt x="1355" y="9956"/>
                  <a:pt x="1418" y="10113"/>
                  <a:pt x="1450" y="10302"/>
                </a:cubicBezTo>
                <a:cubicBezTo>
                  <a:pt x="977" y="10050"/>
                  <a:pt x="694" y="9578"/>
                  <a:pt x="694" y="9074"/>
                </a:cubicBezTo>
                <a:cubicBezTo>
                  <a:pt x="694" y="8318"/>
                  <a:pt x="1324" y="7688"/>
                  <a:pt x="2080" y="7688"/>
                </a:cubicBezTo>
                <a:close/>
                <a:moveTo>
                  <a:pt x="3403" y="8318"/>
                </a:moveTo>
                <a:cubicBezTo>
                  <a:pt x="4191" y="8349"/>
                  <a:pt x="4821" y="8979"/>
                  <a:pt x="4821" y="9735"/>
                </a:cubicBezTo>
                <a:cubicBezTo>
                  <a:pt x="4821" y="9987"/>
                  <a:pt x="4758" y="10239"/>
                  <a:pt x="4600" y="10491"/>
                </a:cubicBezTo>
                <a:lnTo>
                  <a:pt x="2679" y="8538"/>
                </a:lnTo>
                <a:cubicBezTo>
                  <a:pt x="2868" y="8381"/>
                  <a:pt x="3151" y="8318"/>
                  <a:pt x="3403" y="8318"/>
                </a:cubicBezTo>
                <a:close/>
                <a:moveTo>
                  <a:pt x="2238" y="9074"/>
                </a:moveTo>
                <a:lnTo>
                  <a:pt x="4128" y="10964"/>
                </a:lnTo>
                <a:cubicBezTo>
                  <a:pt x="3939" y="11059"/>
                  <a:pt x="3687" y="11122"/>
                  <a:pt x="3466" y="11122"/>
                </a:cubicBezTo>
                <a:cubicBezTo>
                  <a:pt x="3448" y="11122"/>
                  <a:pt x="3430" y="11123"/>
                  <a:pt x="3412" y="11123"/>
                </a:cubicBezTo>
                <a:cubicBezTo>
                  <a:pt x="2680" y="11123"/>
                  <a:pt x="2080" y="10504"/>
                  <a:pt x="2080" y="9735"/>
                </a:cubicBezTo>
                <a:cubicBezTo>
                  <a:pt x="2080" y="9483"/>
                  <a:pt x="2143" y="9263"/>
                  <a:pt x="2238" y="9074"/>
                </a:cubicBezTo>
                <a:close/>
                <a:moveTo>
                  <a:pt x="10334" y="3466"/>
                </a:moveTo>
                <a:lnTo>
                  <a:pt x="10334" y="4884"/>
                </a:lnTo>
                <a:lnTo>
                  <a:pt x="7940" y="4884"/>
                </a:lnTo>
                <a:cubicBezTo>
                  <a:pt x="7751" y="4884"/>
                  <a:pt x="7593" y="5041"/>
                  <a:pt x="7593" y="5230"/>
                </a:cubicBezTo>
                <a:lnTo>
                  <a:pt x="7593" y="9420"/>
                </a:lnTo>
                <a:cubicBezTo>
                  <a:pt x="7593" y="9609"/>
                  <a:pt x="7751" y="9767"/>
                  <a:pt x="7940" y="9767"/>
                </a:cubicBezTo>
                <a:lnTo>
                  <a:pt x="10397" y="9767"/>
                </a:lnTo>
                <a:lnTo>
                  <a:pt x="10397" y="10806"/>
                </a:lnTo>
                <a:cubicBezTo>
                  <a:pt x="10397" y="10996"/>
                  <a:pt x="10240" y="11153"/>
                  <a:pt x="10019" y="11153"/>
                </a:cubicBezTo>
                <a:lnTo>
                  <a:pt x="5861" y="11153"/>
                </a:lnTo>
                <a:cubicBezTo>
                  <a:pt x="5672" y="11153"/>
                  <a:pt x="5514" y="10996"/>
                  <a:pt x="5514" y="10806"/>
                </a:cubicBezTo>
                <a:lnTo>
                  <a:pt x="5514" y="9767"/>
                </a:lnTo>
                <a:lnTo>
                  <a:pt x="6522" y="9767"/>
                </a:lnTo>
                <a:cubicBezTo>
                  <a:pt x="6711" y="9767"/>
                  <a:pt x="6869" y="9609"/>
                  <a:pt x="6869" y="9420"/>
                </a:cubicBezTo>
                <a:lnTo>
                  <a:pt x="6869" y="5230"/>
                </a:lnTo>
                <a:cubicBezTo>
                  <a:pt x="6869" y="5041"/>
                  <a:pt x="6711" y="4884"/>
                  <a:pt x="6522" y="4884"/>
                </a:cubicBezTo>
                <a:lnTo>
                  <a:pt x="5514" y="4884"/>
                </a:lnTo>
                <a:lnTo>
                  <a:pt x="5514" y="3466"/>
                </a:lnTo>
                <a:close/>
                <a:moveTo>
                  <a:pt x="5199" y="0"/>
                </a:moveTo>
                <a:cubicBezTo>
                  <a:pt x="4600" y="0"/>
                  <a:pt x="4159" y="473"/>
                  <a:pt x="4159" y="1040"/>
                </a:cubicBezTo>
                <a:lnTo>
                  <a:pt x="4159" y="3119"/>
                </a:lnTo>
                <a:cubicBezTo>
                  <a:pt x="4159" y="3308"/>
                  <a:pt x="4317" y="3466"/>
                  <a:pt x="4506" y="3466"/>
                </a:cubicBezTo>
                <a:lnTo>
                  <a:pt x="4884" y="3466"/>
                </a:lnTo>
                <a:lnTo>
                  <a:pt x="4884" y="8192"/>
                </a:lnTo>
                <a:cubicBezTo>
                  <a:pt x="4569" y="7908"/>
                  <a:pt x="4128" y="7719"/>
                  <a:pt x="3655" y="7688"/>
                </a:cubicBezTo>
                <a:cubicBezTo>
                  <a:pt x="3277" y="7246"/>
                  <a:pt x="2710" y="6963"/>
                  <a:pt x="2080" y="6963"/>
                </a:cubicBezTo>
                <a:cubicBezTo>
                  <a:pt x="946" y="6963"/>
                  <a:pt x="1" y="7908"/>
                  <a:pt x="1" y="9074"/>
                </a:cubicBezTo>
                <a:cubicBezTo>
                  <a:pt x="1" y="10176"/>
                  <a:pt x="820" y="11027"/>
                  <a:pt x="1923" y="11153"/>
                </a:cubicBezTo>
                <a:cubicBezTo>
                  <a:pt x="2332" y="11594"/>
                  <a:pt x="2868" y="11846"/>
                  <a:pt x="3498" y="11846"/>
                </a:cubicBezTo>
                <a:cubicBezTo>
                  <a:pt x="4065" y="11846"/>
                  <a:pt x="4506" y="11657"/>
                  <a:pt x="4916" y="11311"/>
                </a:cubicBezTo>
                <a:cubicBezTo>
                  <a:pt x="4916" y="11311"/>
                  <a:pt x="4979" y="11279"/>
                  <a:pt x="4979" y="11216"/>
                </a:cubicBezTo>
                <a:cubicBezTo>
                  <a:pt x="5136" y="11594"/>
                  <a:pt x="5514" y="11846"/>
                  <a:pt x="5924" y="11846"/>
                </a:cubicBezTo>
                <a:lnTo>
                  <a:pt x="10114" y="11846"/>
                </a:lnTo>
                <a:cubicBezTo>
                  <a:pt x="10712" y="11846"/>
                  <a:pt x="11122" y="11374"/>
                  <a:pt x="11122" y="10838"/>
                </a:cubicBezTo>
                <a:lnTo>
                  <a:pt x="11122" y="3497"/>
                </a:lnTo>
                <a:lnTo>
                  <a:pt x="11500" y="3497"/>
                </a:lnTo>
                <a:cubicBezTo>
                  <a:pt x="11689" y="3497"/>
                  <a:pt x="11847" y="3340"/>
                  <a:pt x="11847" y="3151"/>
                </a:cubicBezTo>
                <a:lnTo>
                  <a:pt x="11847" y="1072"/>
                </a:lnTo>
                <a:cubicBezTo>
                  <a:pt x="11752" y="441"/>
                  <a:pt x="11343" y="0"/>
                  <a:pt x="10744" y="0"/>
                </a:cubicBezTo>
                <a:close/>
              </a:path>
            </a:pathLst>
          </a:custGeom>
          <a:solidFill>
            <a:srgbClr val="3657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7C2672E-0CA0-4E80-9BB9-C92FC495EA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7342" y="2103467"/>
            <a:ext cx="438096" cy="454305"/>
          </a:xfrm>
          <a:prstGeom prst="rect">
            <a:avLst/>
          </a:prstGeom>
        </p:spPr>
      </p:pic>
      <p:sp>
        <p:nvSpPr>
          <p:cNvPr id="30" name="Right Arrow 26">
            <a:extLst>
              <a:ext uri="{FF2B5EF4-FFF2-40B4-BE49-F238E27FC236}">
                <a16:creationId xmlns:a16="http://schemas.microsoft.com/office/drawing/2014/main" id="{93D339D2-8A6C-429C-9B96-135A237A2EF4}"/>
              </a:ext>
            </a:extLst>
          </p:cNvPr>
          <p:cNvSpPr/>
          <p:nvPr/>
        </p:nvSpPr>
        <p:spPr>
          <a:xfrm>
            <a:off x="3157871" y="2613459"/>
            <a:ext cx="720080" cy="287337"/>
          </a:xfrm>
          <a:prstGeom prst="rightArrow">
            <a:avLst/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 b="1"/>
          </a:p>
        </p:txBody>
      </p:sp>
      <p:sp>
        <p:nvSpPr>
          <p:cNvPr id="31" name="Right Arrow 26">
            <a:extLst>
              <a:ext uri="{FF2B5EF4-FFF2-40B4-BE49-F238E27FC236}">
                <a16:creationId xmlns:a16="http://schemas.microsoft.com/office/drawing/2014/main" id="{4E9B4F95-476E-4766-8F27-B8109B33C474}"/>
              </a:ext>
            </a:extLst>
          </p:cNvPr>
          <p:cNvSpPr/>
          <p:nvPr/>
        </p:nvSpPr>
        <p:spPr>
          <a:xfrm rot="19653998" flipV="1">
            <a:off x="3445617" y="4283190"/>
            <a:ext cx="720080" cy="304051"/>
          </a:xfrm>
          <a:prstGeom prst="rightArrow">
            <a:avLst/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 b="1"/>
          </a:p>
        </p:txBody>
      </p:sp>
      <p:sp>
        <p:nvSpPr>
          <p:cNvPr id="32" name="5 Metin kutusu">
            <a:extLst>
              <a:ext uri="{FF2B5EF4-FFF2-40B4-BE49-F238E27FC236}">
                <a16:creationId xmlns:a16="http://schemas.microsoft.com/office/drawing/2014/main" id="{3D6C79B1-F658-4FB0-9A14-9FF696AE5AC6}"/>
              </a:ext>
            </a:extLst>
          </p:cNvPr>
          <p:cNvSpPr txBox="1"/>
          <p:nvPr/>
        </p:nvSpPr>
        <p:spPr>
          <a:xfrm>
            <a:off x="1763723" y="4859500"/>
            <a:ext cx="1915746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b="1" dirty="0" err="1"/>
              <a:t>Ambalaj</a:t>
            </a:r>
            <a:r>
              <a:rPr lang="en-GB" sz="1600" b="1" dirty="0"/>
              <a:t> </a:t>
            </a:r>
            <a:r>
              <a:rPr lang="en-GB" sz="1600" b="1" dirty="0" err="1"/>
              <a:t>Malzemesi</a:t>
            </a:r>
            <a:endParaRPr lang="tr-TR" sz="1600" b="1" dirty="0"/>
          </a:p>
        </p:txBody>
      </p:sp>
      <p:sp>
        <p:nvSpPr>
          <p:cNvPr id="33" name="5 Metin kutusu">
            <a:extLst>
              <a:ext uri="{FF2B5EF4-FFF2-40B4-BE49-F238E27FC236}">
                <a16:creationId xmlns:a16="http://schemas.microsoft.com/office/drawing/2014/main" id="{81C6B6BD-5A8B-4B09-AB44-2B9337F44F3C}"/>
              </a:ext>
            </a:extLst>
          </p:cNvPr>
          <p:cNvSpPr txBox="1"/>
          <p:nvPr/>
        </p:nvSpPr>
        <p:spPr>
          <a:xfrm>
            <a:off x="8432103" y="2708277"/>
            <a:ext cx="1763688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tr-TR" sz="1600" b="1" dirty="0"/>
              <a:t>Ürün</a:t>
            </a:r>
          </a:p>
        </p:txBody>
      </p:sp>
      <p:sp>
        <p:nvSpPr>
          <p:cNvPr id="34" name="Right Arrow 26">
            <a:extLst>
              <a:ext uri="{FF2B5EF4-FFF2-40B4-BE49-F238E27FC236}">
                <a16:creationId xmlns:a16="http://schemas.microsoft.com/office/drawing/2014/main" id="{8C7ACA45-A163-4F58-BD78-44F3024D8A4E}"/>
              </a:ext>
            </a:extLst>
          </p:cNvPr>
          <p:cNvSpPr/>
          <p:nvPr/>
        </p:nvSpPr>
        <p:spPr>
          <a:xfrm>
            <a:off x="7472480" y="2753825"/>
            <a:ext cx="720080" cy="287337"/>
          </a:xfrm>
          <a:prstGeom prst="rightArrow">
            <a:avLst/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 b="1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18011FD-8E2D-4282-9F04-10129EEA37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0021" y="2252638"/>
            <a:ext cx="360821" cy="360821"/>
          </a:xfrm>
          <a:prstGeom prst="rect">
            <a:avLst/>
          </a:prstGeom>
        </p:spPr>
      </p:pic>
      <p:sp>
        <p:nvSpPr>
          <p:cNvPr id="38" name="Right Arrow 26">
            <a:extLst>
              <a:ext uri="{FF2B5EF4-FFF2-40B4-BE49-F238E27FC236}">
                <a16:creationId xmlns:a16="http://schemas.microsoft.com/office/drawing/2014/main" id="{4A25B1D5-EC86-4BD3-857B-FDE58B6B5FAD}"/>
              </a:ext>
            </a:extLst>
          </p:cNvPr>
          <p:cNvSpPr/>
          <p:nvPr/>
        </p:nvSpPr>
        <p:spPr>
          <a:xfrm rot="951129">
            <a:off x="7417622" y="3970138"/>
            <a:ext cx="720080" cy="287337"/>
          </a:xfrm>
          <a:prstGeom prst="rightArrow">
            <a:avLst/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 b="1"/>
          </a:p>
        </p:txBody>
      </p:sp>
      <p:sp>
        <p:nvSpPr>
          <p:cNvPr id="39" name="5 Metin kutusu">
            <a:extLst>
              <a:ext uri="{FF2B5EF4-FFF2-40B4-BE49-F238E27FC236}">
                <a16:creationId xmlns:a16="http://schemas.microsoft.com/office/drawing/2014/main" id="{D413A77C-0DDD-4034-AB8F-E79C9581E958}"/>
              </a:ext>
            </a:extLst>
          </p:cNvPr>
          <p:cNvSpPr txBox="1"/>
          <p:nvPr/>
        </p:nvSpPr>
        <p:spPr>
          <a:xfrm>
            <a:off x="8512532" y="4011805"/>
            <a:ext cx="1763688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tr-TR" sz="1600" b="1" dirty="0"/>
              <a:t>Atık</a:t>
            </a:r>
          </a:p>
        </p:txBody>
      </p:sp>
      <p:sp>
        <p:nvSpPr>
          <p:cNvPr id="40" name="5 Metin kutusu">
            <a:extLst>
              <a:ext uri="{FF2B5EF4-FFF2-40B4-BE49-F238E27FC236}">
                <a16:creationId xmlns:a16="http://schemas.microsoft.com/office/drawing/2014/main" id="{72003DC0-B82F-4E0F-9F19-B9F6C385D9A0}"/>
              </a:ext>
            </a:extLst>
          </p:cNvPr>
          <p:cNvSpPr txBox="1"/>
          <p:nvPr/>
        </p:nvSpPr>
        <p:spPr>
          <a:xfrm>
            <a:off x="8512532" y="4435215"/>
            <a:ext cx="1763688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tr-TR" sz="1600" b="1" dirty="0"/>
              <a:t>Atıksu</a:t>
            </a:r>
          </a:p>
        </p:txBody>
      </p:sp>
      <p:sp>
        <p:nvSpPr>
          <p:cNvPr id="41" name="5 Metin kutusu">
            <a:extLst>
              <a:ext uri="{FF2B5EF4-FFF2-40B4-BE49-F238E27FC236}">
                <a16:creationId xmlns:a16="http://schemas.microsoft.com/office/drawing/2014/main" id="{1BD6A3D8-41AB-49C7-BFE3-98D0CC77931B}"/>
              </a:ext>
            </a:extLst>
          </p:cNvPr>
          <p:cNvSpPr txBox="1"/>
          <p:nvPr/>
        </p:nvSpPr>
        <p:spPr>
          <a:xfrm>
            <a:off x="8512532" y="4858625"/>
            <a:ext cx="1763688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tr-TR" sz="1600" b="1" dirty="0"/>
              <a:t>Emisyon</a:t>
            </a:r>
          </a:p>
        </p:txBody>
      </p:sp>
      <p:sp>
        <p:nvSpPr>
          <p:cNvPr id="43" name="Round Same Side Corner Rectangle 21">
            <a:extLst>
              <a:ext uri="{FF2B5EF4-FFF2-40B4-BE49-F238E27FC236}">
                <a16:creationId xmlns:a16="http://schemas.microsoft.com/office/drawing/2014/main" id="{BA54BEB2-93D4-4F0A-B79D-541DF9F17E2C}"/>
              </a:ext>
            </a:extLst>
          </p:cNvPr>
          <p:cNvSpPr/>
          <p:nvPr/>
        </p:nvSpPr>
        <p:spPr>
          <a:xfrm rot="10800000">
            <a:off x="2073711" y="2475698"/>
            <a:ext cx="386665" cy="436639"/>
          </a:xfrm>
          <a:custGeom>
            <a:avLst/>
            <a:gdLst/>
            <a:ahLst/>
            <a:cxnLst/>
            <a:rect l="l" t="t" r="r" b="b"/>
            <a:pathLst>
              <a:path w="2880320" h="3252576">
                <a:moveTo>
                  <a:pt x="612726" y="2220771"/>
                </a:moveTo>
                <a:cubicBezTo>
                  <a:pt x="662432" y="2220771"/>
                  <a:pt x="702726" y="2180477"/>
                  <a:pt x="702726" y="2130771"/>
                </a:cubicBezTo>
                <a:lnTo>
                  <a:pt x="702726" y="438771"/>
                </a:lnTo>
                <a:cubicBezTo>
                  <a:pt x="702726" y="389065"/>
                  <a:pt x="662432" y="348771"/>
                  <a:pt x="612726" y="348771"/>
                </a:cubicBezTo>
                <a:cubicBezTo>
                  <a:pt x="563020" y="348771"/>
                  <a:pt x="522726" y="389065"/>
                  <a:pt x="522726" y="438771"/>
                </a:cubicBezTo>
                <a:lnTo>
                  <a:pt x="522726" y="2130771"/>
                </a:lnTo>
                <a:cubicBezTo>
                  <a:pt x="522726" y="2180477"/>
                  <a:pt x="563020" y="2220771"/>
                  <a:pt x="612726" y="2220771"/>
                </a:cubicBezTo>
                <a:close/>
                <a:moveTo>
                  <a:pt x="1188790" y="2220771"/>
                </a:moveTo>
                <a:cubicBezTo>
                  <a:pt x="1238496" y="2220771"/>
                  <a:pt x="1278790" y="2180477"/>
                  <a:pt x="1278790" y="2130771"/>
                </a:cubicBezTo>
                <a:lnTo>
                  <a:pt x="1278790" y="438771"/>
                </a:lnTo>
                <a:cubicBezTo>
                  <a:pt x="1278790" y="389065"/>
                  <a:pt x="1238496" y="348771"/>
                  <a:pt x="1188790" y="348771"/>
                </a:cubicBezTo>
                <a:cubicBezTo>
                  <a:pt x="1139084" y="348771"/>
                  <a:pt x="1098790" y="389065"/>
                  <a:pt x="1098790" y="438771"/>
                </a:cubicBezTo>
                <a:lnTo>
                  <a:pt x="1098790" y="2130771"/>
                </a:lnTo>
                <a:cubicBezTo>
                  <a:pt x="1098790" y="2180477"/>
                  <a:pt x="1139084" y="2220771"/>
                  <a:pt x="1188790" y="2220771"/>
                </a:cubicBezTo>
                <a:close/>
                <a:moveTo>
                  <a:pt x="1764854" y="2220771"/>
                </a:moveTo>
                <a:cubicBezTo>
                  <a:pt x="1814560" y="2220771"/>
                  <a:pt x="1854854" y="2180477"/>
                  <a:pt x="1854854" y="2130771"/>
                </a:cubicBezTo>
                <a:lnTo>
                  <a:pt x="1854854" y="438771"/>
                </a:lnTo>
                <a:cubicBezTo>
                  <a:pt x="1854854" y="389065"/>
                  <a:pt x="1814560" y="348771"/>
                  <a:pt x="1764854" y="348771"/>
                </a:cubicBezTo>
                <a:cubicBezTo>
                  <a:pt x="1715148" y="348771"/>
                  <a:pt x="1674854" y="389065"/>
                  <a:pt x="1674854" y="438771"/>
                </a:cubicBezTo>
                <a:lnTo>
                  <a:pt x="1674854" y="2130771"/>
                </a:lnTo>
                <a:cubicBezTo>
                  <a:pt x="1674854" y="2180477"/>
                  <a:pt x="1715148" y="2220771"/>
                  <a:pt x="1764854" y="2220771"/>
                </a:cubicBezTo>
                <a:close/>
                <a:moveTo>
                  <a:pt x="2340918" y="2220771"/>
                </a:moveTo>
                <a:cubicBezTo>
                  <a:pt x="2390624" y="2220771"/>
                  <a:pt x="2430918" y="2180477"/>
                  <a:pt x="2430918" y="2130771"/>
                </a:cubicBezTo>
                <a:lnTo>
                  <a:pt x="2430918" y="438771"/>
                </a:lnTo>
                <a:cubicBezTo>
                  <a:pt x="2430918" y="389065"/>
                  <a:pt x="2390624" y="348771"/>
                  <a:pt x="2340918" y="348771"/>
                </a:cubicBezTo>
                <a:cubicBezTo>
                  <a:pt x="2291212" y="348771"/>
                  <a:pt x="2250918" y="389065"/>
                  <a:pt x="2250918" y="438771"/>
                </a:cubicBezTo>
                <a:lnTo>
                  <a:pt x="2250918" y="2130771"/>
                </a:lnTo>
                <a:cubicBezTo>
                  <a:pt x="2250918" y="2180477"/>
                  <a:pt x="2291212" y="2220771"/>
                  <a:pt x="2340918" y="2220771"/>
                </a:cubicBezTo>
                <a:close/>
                <a:moveTo>
                  <a:pt x="2784182" y="2519920"/>
                </a:moveTo>
                <a:lnTo>
                  <a:pt x="96136" y="2519920"/>
                </a:lnTo>
                <a:lnTo>
                  <a:pt x="96136" y="419995"/>
                </a:lnTo>
                <a:cubicBezTo>
                  <a:pt x="96136" y="188038"/>
                  <a:pt x="284174" y="0"/>
                  <a:pt x="516131" y="0"/>
                </a:cubicBezTo>
                <a:lnTo>
                  <a:pt x="2364187" y="0"/>
                </a:lnTo>
                <a:cubicBezTo>
                  <a:pt x="2596144" y="0"/>
                  <a:pt x="2784182" y="188038"/>
                  <a:pt x="2784182" y="419995"/>
                </a:cubicBezTo>
                <a:close/>
                <a:moveTo>
                  <a:pt x="1687966" y="3252576"/>
                </a:moveTo>
                <a:lnTo>
                  <a:pt x="1192350" y="3252576"/>
                </a:lnTo>
                <a:cubicBezTo>
                  <a:pt x="1129224" y="3252576"/>
                  <a:pt x="1078050" y="3201402"/>
                  <a:pt x="1078050" y="3138276"/>
                </a:cubicBezTo>
                <a:lnTo>
                  <a:pt x="1078050" y="3023976"/>
                </a:lnTo>
                <a:lnTo>
                  <a:pt x="60008" y="3023976"/>
                </a:lnTo>
                <a:cubicBezTo>
                  <a:pt x="26866" y="3023976"/>
                  <a:pt x="0" y="2997110"/>
                  <a:pt x="0" y="2963968"/>
                </a:cubicBezTo>
                <a:lnTo>
                  <a:pt x="0" y="2723944"/>
                </a:lnTo>
                <a:cubicBezTo>
                  <a:pt x="0" y="2690802"/>
                  <a:pt x="26866" y="2663936"/>
                  <a:pt x="60008" y="2663936"/>
                </a:cubicBezTo>
                <a:lnTo>
                  <a:pt x="2820312" y="2663936"/>
                </a:lnTo>
                <a:cubicBezTo>
                  <a:pt x="2853454" y="2663936"/>
                  <a:pt x="2880320" y="2690802"/>
                  <a:pt x="2880320" y="2723944"/>
                </a:cubicBezTo>
                <a:lnTo>
                  <a:pt x="2880320" y="2963968"/>
                </a:lnTo>
                <a:cubicBezTo>
                  <a:pt x="2880320" y="2997110"/>
                  <a:pt x="2853454" y="3023976"/>
                  <a:pt x="2820312" y="3023976"/>
                </a:cubicBezTo>
                <a:lnTo>
                  <a:pt x="1802266" y="3023976"/>
                </a:lnTo>
                <a:lnTo>
                  <a:pt x="1802266" y="3138276"/>
                </a:lnTo>
                <a:cubicBezTo>
                  <a:pt x="1802266" y="3201402"/>
                  <a:pt x="1751092" y="3252576"/>
                  <a:pt x="1687966" y="32525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2" name="Picture 1" descr="A cardboard box on a black surface&#10;&#10;Description automatically generated with low confidence">
            <a:extLst>
              <a:ext uri="{FF2B5EF4-FFF2-40B4-BE49-F238E27FC236}">
                <a16:creationId xmlns:a16="http://schemas.microsoft.com/office/drawing/2014/main" id="{8FA198F6-9225-6B7B-A5F8-EFE4B4291D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355458" y="3975636"/>
            <a:ext cx="762014" cy="827538"/>
          </a:xfrm>
          <a:prstGeom prst="rect">
            <a:avLst/>
          </a:prstGeom>
        </p:spPr>
      </p:pic>
      <p:sp>
        <p:nvSpPr>
          <p:cNvPr id="12" name="BJPseudoFooter">
            <a:extLst>
              <a:ext uri="{FF2B5EF4-FFF2-40B4-BE49-F238E27FC236}">
                <a16:creationId xmlns:a16="http://schemas.microsoft.com/office/drawing/2014/main" id="{DBF1665C-FA19-72FF-418D-1AC37436411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350000"/>
            <a:ext cx="184731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85337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FB467769-6F93-4240-A0D7-7A51CA9134E1}"/>
              </a:ext>
            </a:extLst>
          </p:cNvPr>
          <p:cNvSpPr txBox="1"/>
          <p:nvPr/>
        </p:nvSpPr>
        <p:spPr>
          <a:xfrm>
            <a:off x="852737" y="491079"/>
            <a:ext cx="9378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36578B"/>
                </a:solidFill>
              </a:rPr>
              <a:t>Proses Güvenliği-</a:t>
            </a:r>
            <a:r>
              <a:rPr lang="en-GB" sz="4000" b="1" dirty="0" err="1">
                <a:solidFill>
                  <a:srgbClr val="36578B"/>
                </a:solidFill>
              </a:rPr>
              <a:t>Yanıcı</a:t>
            </a:r>
            <a:r>
              <a:rPr lang="en-GB" sz="4000" b="1" dirty="0">
                <a:solidFill>
                  <a:srgbClr val="36578B"/>
                </a:solidFill>
              </a:rPr>
              <a:t> </a:t>
            </a:r>
            <a:r>
              <a:rPr lang="en-GB" sz="4000" b="1" dirty="0" err="1">
                <a:solidFill>
                  <a:srgbClr val="36578B"/>
                </a:solidFill>
              </a:rPr>
              <a:t>Depolama</a:t>
            </a:r>
            <a:r>
              <a:rPr lang="en-GB" sz="4000" b="1" dirty="0">
                <a:solidFill>
                  <a:srgbClr val="36578B"/>
                </a:solidFill>
              </a:rPr>
              <a:t> </a:t>
            </a:r>
            <a:r>
              <a:rPr lang="en-GB" sz="4000" b="1" dirty="0" err="1">
                <a:solidFill>
                  <a:srgbClr val="36578B"/>
                </a:solidFill>
              </a:rPr>
              <a:t>Alanları</a:t>
            </a:r>
            <a:endParaRPr lang="en-GB" sz="4000" b="1" dirty="0">
              <a:solidFill>
                <a:srgbClr val="36578B"/>
              </a:solidFill>
            </a:endParaRPr>
          </a:p>
          <a:p>
            <a:endParaRPr lang="tr-TR" sz="1600" dirty="0">
              <a:solidFill>
                <a:srgbClr val="9593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4DC726-F7D1-E5FC-EC2F-0B7B75CF87C9}"/>
              </a:ext>
            </a:extLst>
          </p:cNvPr>
          <p:cNvSpPr txBox="1"/>
          <p:nvPr/>
        </p:nvSpPr>
        <p:spPr>
          <a:xfrm>
            <a:off x="410027" y="1909818"/>
            <a:ext cx="341586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otomatik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yanıcı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dağıtım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sistemi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LEL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dedektörleri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Sprinkler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sistemi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aydınlatma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donanımlar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Dedike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toplama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havuzu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havalandırma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sistemi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Tartım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odalarında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transfer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pompaları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İkincil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korumalar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BB294D-F7DC-37E2-ABEE-7495EBA75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559" y="1445186"/>
            <a:ext cx="3606246" cy="2701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200821-FF98-34E9-083E-BCC7AE2FE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5827" y="2335805"/>
            <a:ext cx="3226541" cy="21863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D7ACD2-BEA2-0131-A43B-686E5215BD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4151" y="3886011"/>
            <a:ext cx="1975290" cy="21863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185D3D-BFCD-E522-76EC-3BDF2B0AF1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6968" y="4182376"/>
            <a:ext cx="1365611" cy="19174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64AE43-D9B5-DECD-96D7-A4761F2760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3580" y="4403969"/>
            <a:ext cx="2475054" cy="17839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53A2D2-1D82-ABB2-C63C-D505C6038F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0106" y="4161369"/>
            <a:ext cx="1297676" cy="1911031"/>
          </a:xfrm>
          <a:prstGeom prst="rect">
            <a:avLst/>
          </a:prstGeom>
        </p:spPr>
      </p:pic>
      <p:sp>
        <p:nvSpPr>
          <p:cNvPr id="18" name="BJPseudoFooter">
            <a:extLst>
              <a:ext uri="{FF2B5EF4-FFF2-40B4-BE49-F238E27FC236}">
                <a16:creationId xmlns:a16="http://schemas.microsoft.com/office/drawing/2014/main" id="{F88314C6-2DBE-D110-9C65-BFE87DB7446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350000"/>
            <a:ext cx="184731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55738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6FF4ED-01D8-5EB9-7BB6-9AF19162D97C}"/>
              </a:ext>
            </a:extLst>
          </p:cNvPr>
          <p:cNvSpPr txBox="1"/>
          <p:nvPr/>
        </p:nvSpPr>
        <p:spPr>
          <a:xfrm>
            <a:off x="567444" y="1985810"/>
            <a:ext cx="5528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Güvenli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Atık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Gaz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Tüpleri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Depolama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Alanları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Topraklama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Otomatik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dağıtım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sistemi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Güvenli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alanlar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722533-C1D8-6F6F-F0EF-14A39E6217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0216" y="577985"/>
            <a:ext cx="846909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36578B"/>
                </a:solidFill>
              </a:rPr>
              <a:t>Proses Güvenliği-</a:t>
            </a:r>
            <a:r>
              <a:rPr lang="en-GB" sz="4000" b="1" dirty="0" err="1">
                <a:solidFill>
                  <a:srgbClr val="36578B"/>
                </a:solidFill>
              </a:rPr>
              <a:t>Güvenli</a:t>
            </a:r>
            <a:r>
              <a:rPr lang="en-GB" sz="4000" b="1" dirty="0">
                <a:solidFill>
                  <a:srgbClr val="36578B"/>
                </a:solidFill>
              </a:rPr>
              <a:t> </a:t>
            </a:r>
            <a:r>
              <a:rPr lang="en-GB" sz="4000" b="1" dirty="0" err="1">
                <a:solidFill>
                  <a:srgbClr val="36578B"/>
                </a:solidFill>
              </a:rPr>
              <a:t>Depolama</a:t>
            </a:r>
            <a:endParaRPr lang="en-GB" sz="4000" b="1" dirty="0">
              <a:solidFill>
                <a:srgbClr val="36578B"/>
              </a:solidFill>
            </a:endParaRPr>
          </a:p>
          <a:p>
            <a:endParaRPr lang="tr-TR" sz="1600" dirty="0">
              <a:solidFill>
                <a:srgbClr val="9593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EE979F-A1A1-4991-2398-24B375B42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075" y="1565666"/>
            <a:ext cx="3879631" cy="27711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52A21B-DA48-B423-5D77-156BD1E26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2257" y="3484990"/>
            <a:ext cx="1696491" cy="19431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D04E7D-08F9-F346-011C-C1677B3E57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9743" y="3429000"/>
            <a:ext cx="4068967" cy="2497406"/>
          </a:xfrm>
          <a:prstGeom prst="rect">
            <a:avLst/>
          </a:prstGeom>
        </p:spPr>
      </p:pic>
      <p:sp>
        <p:nvSpPr>
          <p:cNvPr id="16" name="BJPseudoFooter">
            <a:extLst>
              <a:ext uri="{FF2B5EF4-FFF2-40B4-BE49-F238E27FC236}">
                <a16:creationId xmlns:a16="http://schemas.microsoft.com/office/drawing/2014/main" id="{4CADF2D6-A758-4127-267F-2ADF0090C3C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350000"/>
            <a:ext cx="184731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29737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FB467769-6F93-4240-A0D7-7A51CA9134E1}"/>
              </a:ext>
            </a:extLst>
          </p:cNvPr>
          <p:cNvSpPr txBox="1"/>
          <p:nvPr/>
        </p:nvSpPr>
        <p:spPr>
          <a:xfrm>
            <a:off x="852737" y="491079"/>
            <a:ext cx="9378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36578B"/>
                </a:solidFill>
              </a:rPr>
              <a:t>Proses Güvenliği-</a:t>
            </a:r>
            <a:r>
              <a:rPr lang="en-GB" sz="4000" b="1" dirty="0" err="1">
                <a:solidFill>
                  <a:srgbClr val="36578B"/>
                </a:solidFill>
              </a:rPr>
              <a:t>Laboratuar</a:t>
            </a:r>
            <a:r>
              <a:rPr lang="en-GB" sz="4000" b="1" dirty="0">
                <a:solidFill>
                  <a:srgbClr val="36578B"/>
                </a:solidFill>
              </a:rPr>
              <a:t> </a:t>
            </a:r>
            <a:r>
              <a:rPr lang="en-GB" sz="4000" b="1" dirty="0" err="1">
                <a:solidFill>
                  <a:srgbClr val="36578B"/>
                </a:solidFill>
              </a:rPr>
              <a:t>Alanları</a:t>
            </a:r>
            <a:endParaRPr lang="en-GB" sz="4000" b="1" dirty="0">
              <a:solidFill>
                <a:srgbClr val="36578B"/>
              </a:solidFill>
            </a:endParaRPr>
          </a:p>
          <a:p>
            <a:endParaRPr lang="tr-TR" sz="1600" dirty="0">
              <a:solidFill>
                <a:srgbClr val="9593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FD00FB-E2E3-E657-6875-7A23A6DAB05F}"/>
              </a:ext>
            </a:extLst>
          </p:cNvPr>
          <p:cNvSpPr txBox="1"/>
          <p:nvPr/>
        </p:nvSpPr>
        <p:spPr>
          <a:xfrm>
            <a:off x="558416" y="1912446"/>
            <a:ext cx="31425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Yanıcı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kimyasallar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güvenli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depolama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dolapları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havalandırma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Topraklama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Acil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Durum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Kitleri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7CA30A-E123-F921-4793-01D97163C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250" y="1303283"/>
            <a:ext cx="2683282" cy="42514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827F3E-CB80-C169-45B9-660F09F31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1010" y="1270469"/>
            <a:ext cx="3318240" cy="3841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5C9322-1945-AB75-0644-F7419BC79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7781" y="3666772"/>
            <a:ext cx="2077377" cy="25802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FF6D23-6D37-42E4-294E-EFB2B66AE2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7088" y="3666772"/>
            <a:ext cx="1360171" cy="25802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C8FEC8-CC5F-3461-1ACA-3B88430EC8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5351" y="3961062"/>
            <a:ext cx="1620649" cy="2286000"/>
          </a:xfrm>
          <a:prstGeom prst="rect">
            <a:avLst/>
          </a:prstGeom>
        </p:spPr>
      </p:pic>
      <p:sp>
        <p:nvSpPr>
          <p:cNvPr id="17" name="BJPseudoFooter">
            <a:extLst>
              <a:ext uri="{FF2B5EF4-FFF2-40B4-BE49-F238E27FC236}">
                <a16:creationId xmlns:a16="http://schemas.microsoft.com/office/drawing/2014/main" id="{CEE3B933-F0DC-BFA3-E516-A2211A20FCE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350000"/>
            <a:ext cx="184731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98908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FB467769-6F93-4240-A0D7-7A51CA9134E1}"/>
              </a:ext>
            </a:extLst>
          </p:cNvPr>
          <p:cNvSpPr txBox="1"/>
          <p:nvPr/>
        </p:nvSpPr>
        <p:spPr>
          <a:xfrm>
            <a:off x="852737" y="491079"/>
            <a:ext cx="9378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36578B"/>
                </a:solidFill>
              </a:rPr>
              <a:t>Proses Güvenliği-</a:t>
            </a:r>
            <a:r>
              <a:rPr lang="en-GB" sz="4000" b="1" dirty="0" err="1">
                <a:solidFill>
                  <a:srgbClr val="36578B"/>
                </a:solidFill>
              </a:rPr>
              <a:t>Laboratuar</a:t>
            </a:r>
            <a:r>
              <a:rPr lang="en-GB" sz="4000" b="1" dirty="0">
                <a:solidFill>
                  <a:srgbClr val="36578B"/>
                </a:solidFill>
              </a:rPr>
              <a:t> </a:t>
            </a:r>
            <a:r>
              <a:rPr lang="en-GB" sz="4000" b="1" dirty="0" err="1">
                <a:solidFill>
                  <a:srgbClr val="36578B"/>
                </a:solidFill>
              </a:rPr>
              <a:t>Alanları</a:t>
            </a:r>
            <a:endParaRPr lang="en-GB" sz="4000" b="1" dirty="0">
              <a:solidFill>
                <a:srgbClr val="36578B"/>
              </a:solidFill>
            </a:endParaRPr>
          </a:p>
          <a:p>
            <a:endParaRPr lang="tr-TR" sz="1600" dirty="0">
              <a:solidFill>
                <a:srgbClr val="9593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FD00FB-E2E3-E657-6875-7A23A6DAB05F}"/>
              </a:ext>
            </a:extLst>
          </p:cNvPr>
          <p:cNvSpPr txBox="1"/>
          <p:nvPr/>
        </p:nvSpPr>
        <p:spPr>
          <a:xfrm>
            <a:off x="471613" y="1870842"/>
            <a:ext cx="59712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Güvenli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Çalışma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Kabinleri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Sızma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dokülmelere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karşı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güvenli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depolama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bölmeleri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Ayrı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sıvı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atık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toplama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sistemi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Ucucu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kimyasallar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cihazına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dedike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local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emiş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sistemleri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447044-467F-A5FA-FAB4-50620E4AC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412" y="1400015"/>
            <a:ext cx="3706281" cy="48705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EEB20A-217E-6054-5D64-178DE261A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782" y="3379532"/>
            <a:ext cx="3274455" cy="29873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F508A3-4F2E-D4E2-E267-89A16EB35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5824" y="1818845"/>
            <a:ext cx="1983081" cy="2039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8AA5E50-ED71-D3FC-9EC0-12876C7B3790}"/>
              </a:ext>
            </a:extLst>
          </p:cNvPr>
          <p:cNvCxnSpPr>
            <a:cxnSpLocks/>
          </p:cNvCxnSpPr>
          <p:nvPr/>
        </p:nvCxnSpPr>
        <p:spPr>
          <a:xfrm flipV="1">
            <a:off x="9876010" y="3166875"/>
            <a:ext cx="666869" cy="64804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C:\Users\anil.cinar\Desktop\Yararlanılan fotolar\IMG_1717.JPG">
            <a:extLst>
              <a:ext uri="{FF2B5EF4-FFF2-40B4-BE49-F238E27FC236}">
                <a16:creationId xmlns:a16="http://schemas.microsoft.com/office/drawing/2014/main" id="{F1F62C3A-8882-8D78-EDF6-A66D7D76A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955" y="3369219"/>
            <a:ext cx="1377834" cy="136320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JPseudoFooter">
            <a:extLst>
              <a:ext uri="{FF2B5EF4-FFF2-40B4-BE49-F238E27FC236}">
                <a16:creationId xmlns:a16="http://schemas.microsoft.com/office/drawing/2014/main" id="{87EDB9CE-C76D-8F0F-EB94-A9C27FFC3FB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350000"/>
            <a:ext cx="184731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4206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69D217B-EE05-B01A-565C-6246B4D35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067" y="2424336"/>
            <a:ext cx="2951800" cy="3942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FB2EDF-28E2-F0F8-AF89-8B3466C86E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2133" y="2915415"/>
            <a:ext cx="2663550" cy="334235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B467769-6F93-4240-A0D7-7A51CA9134E1}"/>
              </a:ext>
            </a:extLst>
          </p:cNvPr>
          <p:cNvSpPr txBox="1"/>
          <p:nvPr/>
        </p:nvSpPr>
        <p:spPr>
          <a:xfrm>
            <a:off x="852737" y="491079"/>
            <a:ext cx="9378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36578B"/>
                </a:solidFill>
              </a:rPr>
              <a:t>Proses Güvenliği-</a:t>
            </a:r>
            <a:r>
              <a:rPr lang="en-GB" sz="4000" b="1" dirty="0" err="1">
                <a:solidFill>
                  <a:srgbClr val="36578B"/>
                </a:solidFill>
              </a:rPr>
              <a:t>Üretim</a:t>
            </a:r>
            <a:r>
              <a:rPr lang="en-GB" sz="4000" b="1" dirty="0">
                <a:solidFill>
                  <a:srgbClr val="36578B"/>
                </a:solidFill>
              </a:rPr>
              <a:t> </a:t>
            </a:r>
            <a:r>
              <a:rPr lang="en-GB" sz="4000" b="1" dirty="0" err="1">
                <a:solidFill>
                  <a:srgbClr val="36578B"/>
                </a:solidFill>
              </a:rPr>
              <a:t>Ekipmanları</a:t>
            </a:r>
            <a:endParaRPr lang="en-GB" sz="4000" b="1" dirty="0">
              <a:solidFill>
                <a:srgbClr val="36578B"/>
              </a:solidFill>
            </a:endParaRPr>
          </a:p>
          <a:p>
            <a:endParaRPr lang="tr-TR" sz="1600" dirty="0">
              <a:solidFill>
                <a:srgbClr val="9593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4DC726-F7D1-E5FC-EC2F-0B7B75CF87C9}"/>
              </a:ext>
            </a:extLst>
          </p:cNvPr>
          <p:cNvSpPr txBox="1"/>
          <p:nvPr/>
        </p:nvSpPr>
        <p:spPr>
          <a:xfrm>
            <a:off x="472266" y="1674674"/>
            <a:ext cx="396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Alkol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kullanılan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ekipmanlar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donanımları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ex-proof..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0E3856-ADF1-D32A-78BE-B7EB0326DD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0616" y="2365901"/>
            <a:ext cx="1675384" cy="22544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CA3D69-FAA0-E693-C3B0-F5DED8B13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5709" y="1477814"/>
            <a:ext cx="1661334" cy="17761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817A96-A4DE-54C2-3F5C-B85C7E574C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8803" y="1366425"/>
            <a:ext cx="2519542" cy="33948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99208D-018D-1A38-9168-D2C58C32FA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553" y="2947907"/>
            <a:ext cx="1876425" cy="1895475"/>
          </a:xfrm>
          <a:prstGeom prst="rect">
            <a:avLst/>
          </a:prstGeom>
        </p:spPr>
      </p:pic>
      <p:sp>
        <p:nvSpPr>
          <p:cNvPr id="27" name="BJPseudoFooter">
            <a:extLst>
              <a:ext uri="{FF2B5EF4-FFF2-40B4-BE49-F238E27FC236}">
                <a16:creationId xmlns:a16="http://schemas.microsoft.com/office/drawing/2014/main" id="{834B6A41-7E23-C610-9878-4673B164733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350000"/>
            <a:ext cx="184731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558636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FB467769-6F93-4240-A0D7-7A51CA9134E1}"/>
              </a:ext>
            </a:extLst>
          </p:cNvPr>
          <p:cNvSpPr txBox="1"/>
          <p:nvPr/>
        </p:nvSpPr>
        <p:spPr>
          <a:xfrm>
            <a:off x="852737" y="491079"/>
            <a:ext cx="9378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36578B"/>
                </a:solidFill>
              </a:rPr>
              <a:t>Proses Güvenliği-</a:t>
            </a:r>
            <a:r>
              <a:rPr lang="en-GB" sz="4000" b="1" dirty="0" err="1">
                <a:solidFill>
                  <a:srgbClr val="36578B"/>
                </a:solidFill>
              </a:rPr>
              <a:t>Üretim</a:t>
            </a:r>
            <a:r>
              <a:rPr lang="en-GB" sz="4000" b="1" dirty="0">
                <a:solidFill>
                  <a:srgbClr val="36578B"/>
                </a:solidFill>
              </a:rPr>
              <a:t> </a:t>
            </a:r>
            <a:r>
              <a:rPr lang="en-GB" sz="4000" b="1" dirty="0" err="1">
                <a:solidFill>
                  <a:srgbClr val="36578B"/>
                </a:solidFill>
              </a:rPr>
              <a:t>Ekipmanları</a:t>
            </a:r>
            <a:endParaRPr lang="en-GB" sz="4000" b="1" dirty="0">
              <a:solidFill>
                <a:srgbClr val="36578B"/>
              </a:solidFill>
            </a:endParaRPr>
          </a:p>
          <a:p>
            <a:endParaRPr lang="tr-TR" sz="1600" dirty="0">
              <a:solidFill>
                <a:srgbClr val="9593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70DFC0-C0EF-A9C2-BDBE-88955B942C46}"/>
              </a:ext>
            </a:extLst>
          </p:cNvPr>
          <p:cNvSpPr txBox="1"/>
          <p:nvPr/>
        </p:nvSpPr>
        <p:spPr>
          <a:xfrm>
            <a:off x="265943" y="2006911"/>
            <a:ext cx="31425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Akışkan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Yataklı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Kurutucular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Ozel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topraklama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sistemi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tüpleri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O2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baskılama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Patlama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izolasyon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vanası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E51DA1-6B2A-5814-1888-3594742DC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083" y="1262285"/>
            <a:ext cx="2106782" cy="3520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7ECEA7-1706-49D4-4142-7AD5BABCB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346" y="1442552"/>
            <a:ext cx="3153103" cy="46914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34954D-21E0-FE33-2485-D83D06B8E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4600" y="1195756"/>
            <a:ext cx="1964861" cy="2618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804DA3-0F3D-005D-164C-42A472D5E7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4600" y="3835426"/>
            <a:ext cx="1979723" cy="253149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CEF3BBF-E4C7-2390-CB4B-57BA149CFB22}"/>
              </a:ext>
            </a:extLst>
          </p:cNvPr>
          <p:cNvCxnSpPr/>
          <p:nvPr/>
        </p:nvCxnSpPr>
        <p:spPr>
          <a:xfrm flipV="1">
            <a:off x="8341127" y="3022574"/>
            <a:ext cx="1345324" cy="15698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030FC19-FED2-627D-EB9D-FBC055672AA5}"/>
              </a:ext>
            </a:extLst>
          </p:cNvPr>
          <p:cNvCxnSpPr>
            <a:cxnSpLocks/>
          </p:cNvCxnSpPr>
          <p:nvPr/>
        </p:nvCxnSpPr>
        <p:spPr>
          <a:xfrm>
            <a:off x="8360979" y="4650828"/>
            <a:ext cx="1325472" cy="7990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B52B7B0-6452-78F4-ED2D-3EAB89467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3400" y="4057693"/>
            <a:ext cx="1492637" cy="19859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F7E2FB-550D-6741-2AB1-B359359F51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8066" y="4782860"/>
            <a:ext cx="1888039" cy="1260763"/>
          </a:xfrm>
          <a:prstGeom prst="rect">
            <a:avLst/>
          </a:prstGeom>
        </p:spPr>
      </p:pic>
      <p:sp>
        <p:nvSpPr>
          <p:cNvPr id="20" name="BJPseudoFooter">
            <a:extLst>
              <a:ext uri="{FF2B5EF4-FFF2-40B4-BE49-F238E27FC236}">
                <a16:creationId xmlns:a16="http://schemas.microsoft.com/office/drawing/2014/main" id="{457C5590-AFA0-6291-A677-6710C053BD0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350000"/>
            <a:ext cx="184731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62908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FB467769-6F93-4240-A0D7-7A51CA9134E1}"/>
              </a:ext>
            </a:extLst>
          </p:cNvPr>
          <p:cNvSpPr txBox="1"/>
          <p:nvPr/>
        </p:nvSpPr>
        <p:spPr>
          <a:xfrm>
            <a:off x="852737" y="491079"/>
            <a:ext cx="9378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36578B"/>
                </a:solidFill>
              </a:rPr>
              <a:t>Proses Güvenliği-</a:t>
            </a:r>
            <a:r>
              <a:rPr lang="en-GB" sz="4000" b="1" dirty="0" err="1">
                <a:solidFill>
                  <a:srgbClr val="36578B"/>
                </a:solidFill>
              </a:rPr>
              <a:t>Ürün</a:t>
            </a:r>
            <a:r>
              <a:rPr lang="en-GB" sz="4000" b="1" dirty="0">
                <a:solidFill>
                  <a:srgbClr val="36578B"/>
                </a:solidFill>
              </a:rPr>
              <a:t> </a:t>
            </a:r>
            <a:r>
              <a:rPr lang="en-GB" sz="4000" b="1" dirty="0" err="1">
                <a:solidFill>
                  <a:srgbClr val="36578B"/>
                </a:solidFill>
              </a:rPr>
              <a:t>Süreçleri</a:t>
            </a:r>
            <a:endParaRPr lang="en-GB" sz="4000" b="1" dirty="0">
              <a:solidFill>
                <a:srgbClr val="36578B"/>
              </a:solidFill>
            </a:endParaRPr>
          </a:p>
          <a:p>
            <a:endParaRPr lang="tr-TR" sz="1600" dirty="0">
              <a:solidFill>
                <a:srgbClr val="9593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4B6CC4-B60E-2433-BE25-7BD68AF83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515" y="1674079"/>
            <a:ext cx="3381375" cy="4467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612977-AFD4-37A8-A5DB-18CA1BB6F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807" y="1445186"/>
            <a:ext cx="1916167" cy="1066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6CAE48-3E0A-FA28-356E-0586E9B961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5723" y="1674079"/>
            <a:ext cx="3105856" cy="4135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679AF5-F191-875F-A831-BD21DF319E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2920" y="1863265"/>
            <a:ext cx="3619025" cy="2887411"/>
          </a:xfrm>
          <a:prstGeom prst="rect">
            <a:avLst/>
          </a:prstGeom>
        </p:spPr>
      </p:pic>
      <p:sp>
        <p:nvSpPr>
          <p:cNvPr id="16" name="BJPseudoFooter">
            <a:extLst>
              <a:ext uri="{FF2B5EF4-FFF2-40B4-BE49-F238E27FC236}">
                <a16:creationId xmlns:a16="http://schemas.microsoft.com/office/drawing/2014/main" id="{88FFEC4F-BA4F-C4C3-CF64-DA162C290C7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6350000"/>
            <a:ext cx="184731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73506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d="http://www.w3.org/2001/XMLSchema" xmlns:xsi="http://www.w3.org/2001/XMLSchema-instance" xmlns="http://www.boldonjames.com/2008/01/sie/internal/label" sislVersion="0" policy="feb1c17f-f372-4e85-a184-618e0029df7a" origin="userSelected">
  <element uid="73632f7f-8fdc-4f2d-8870-5d7573880465" value=""/>
  <element uid="dfe04503-9185-4de0-9c2f-5c1266213afb" value=""/>
</sisl>
</file>

<file path=customXml/itemProps1.xml><?xml version="1.0" encoding="utf-8"?>
<ds:datastoreItem xmlns:ds="http://schemas.openxmlformats.org/officeDocument/2006/customXml" ds:itemID="{D1381ADB-9568-4A86-BD52-E81B2D5B993A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5735</TotalTime>
  <Words>573</Words>
  <Application>Microsoft Office PowerPoint</Application>
  <PresentationFormat>Widescreen</PresentationFormat>
  <Paragraphs>109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Proses Güvenliği-Güvenli Depolama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Proses Güvenliği-Gaz Kullanılan Alanlar </vt:lpstr>
      <vt:lpstr>Proses Güvenliği-Hijyen</vt:lpstr>
      <vt:lpstr>Proses Güvenliği-Deprem Güvenliği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Cemre UYANIK</dc:creator>
  <cp:lastModifiedBy>Fatma YALCIN</cp:lastModifiedBy>
  <cp:revision>265</cp:revision>
  <dcterms:created xsi:type="dcterms:W3CDTF">2021-05-21T07:45:17Z</dcterms:created>
  <dcterms:modified xsi:type="dcterms:W3CDTF">2023-05-04T08:18:39Z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058ec5d2-6f4d-4d95-9a70-1fb565b04952</vt:lpwstr>
  </property>
  <property fmtid="{D5CDD505-2E9C-101B-9397-08002B2CF9AE}" pid="3" name="bjClsUserRVM">
    <vt:lpwstr>[]</vt:lpwstr>
  </property>
  <property fmtid="{D5CDD505-2E9C-101B-9397-08002B2CF9AE}" pid="4" name="bjSaver">
    <vt:lpwstr>wL+dfUPGWM/LhEC/4IaBX6QpL5Kvs30V</vt:lpwstr>
  </property>
  <property fmtid="{D5CDD505-2E9C-101B-9397-08002B2CF9AE}" pid="5" name="bjDocumentLabelXML">
    <vt:lpwstr>&lt;?xml version="1.0" encoding="us-ascii"?&gt;&lt;sisl xmlns:xsd="http://www.w3.org/2001/XMLSchema" xmlns:xsi="http://www.w3.org/2001/XMLSchema-instance" sislVersion="0" policy="feb1c17f-f372-4e85-a184-618e0029df7a" origin="userSelected" xmlns="http://www.boldonj</vt:lpwstr>
  </property>
  <property fmtid="{D5CDD505-2E9C-101B-9397-08002B2CF9AE}" pid="6" name="bjDocumentLabelXML-0">
    <vt:lpwstr>ames.com/2008/01/sie/internal/label"&gt;&lt;element uid="73632f7f-8fdc-4f2d-8870-5d7573880465" value="" /&gt;&lt;element uid="dfe04503-9185-4de0-9c2f-5c1266213afb" value="" /&gt;&lt;/sisl&gt;</vt:lpwstr>
  </property>
  <property fmtid="{D5CDD505-2E9C-101B-9397-08002B2CF9AE}" pid="7" name="bjDocumentSecurityLabel">
    <vt:lpwstr>INTERNAL-Does Not Contain Personal Data</vt:lpwstr>
  </property>
</Properties>
</file>